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sldIdLst>
    <p:sldId id="256" r:id="rId2"/>
    <p:sldId id="294" r:id="rId3"/>
    <p:sldId id="293" r:id="rId4"/>
    <p:sldId id="260" r:id="rId5"/>
    <p:sldId id="261" r:id="rId6"/>
    <p:sldId id="263" r:id="rId7"/>
    <p:sldId id="264" r:id="rId8"/>
    <p:sldId id="265" r:id="rId9"/>
    <p:sldId id="266" r:id="rId10"/>
    <p:sldId id="267" r:id="rId11"/>
    <p:sldId id="268" r:id="rId12"/>
    <p:sldId id="269" r:id="rId13"/>
    <p:sldId id="270" r:id="rId14"/>
    <p:sldId id="271" r:id="rId15"/>
    <p:sldId id="272" r:id="rId16"/>
    <p:sldId id="273" r:id="rId17"/>
    <p:sldId id="274" r:id="rId18"/>
    <p:sldId id="276" r:id="rId19"/>
    <p:sldId id="278" r:id="rId20"/>
    <p:sldId id="279" r:id="rId21"/>
    <p:sldId id="280" r:id="rId22"/>
    <p:sldId id="281" r:id="rId23"/>
    <p:sldId id="282" r:id="rId24"/>
    <p:sldId id="283" r:id="rId25"/>
    <p:sldId id="284" r:id="rId26"/>
    <p:sldId id="285" r:id="rId27"/>
    <p:sldId id="286" r:id="rId28"/>
    <p:sldId id="287" r:id="rId29"/>
    <p:sldId id="289" r:id="rId30"/>
    <p:sldId id="295" r:id="rId31"/>
    <p:sldId id="296" r:id="rId32"/>
    <p:sldId id="297" r:id="rId33"/>
  </p:sldIdLst>
  <p:sldSz cx="9144000" cy="6858000" type="screen4x3"/>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000" autoAdjust="0"/>
    <p:restoredTop sz="94660"/>
  </p:normalViewPr>
  <p:slideViewPr>
    <p:cSldViewPr>
      <p:cViewPr varScale="1">
        <p:scale>
          <a:sx n="103" d="100"/>
          <a:sy n="103" d="100"/>
        </p:scale>
        <p:origin x="-228" y="-84"/>
      </p:cViewPr>
      <p:guideLst>
        <p:guide orient="horz" pos="2160"/>
        <p:guide pos="288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bg>
      <p:bgRef idx="1003">
        <a:schemeClr val="bg2"/>
      </p:bgRef>
    </p:bg>
    <p:spTree>
      <p:nvGrpSpPr>
        <p:cNvPr id="1" name=""/>
        <p:cNvGrpSpPr/>
        <p:nvPr/>
      </p:nvGrpSpPr>
      <p:grpSpPr>
        <a:xfrm>
          <a:off x="0" y="0"/>
          <a:ext cx="0" cy="0"/>
          <a:chOff x="0" y="0"/>
          <a:chExt cx="0" cy="0"/>
        </a:xfrm>
      </p:grpSpPr>
      <p:pic>
        <p:nvPicPr>
          <p:cNvPr id="7" name="Picture 6" descr="CoverOverlay.png"/>
          <p:cNvPicPr>
            <a:picLocks noChangeAspect="1"/>
          </p:cNvPicPr>
          <p:nvPr/>
        </p:nvPicPr>
        <p:blipFill>
          <a:blip r:embed="rId2" cstate="print"/>
          <a:stretch>
            <a:fillRect/>
          </a:stretch>
        </p:blipFill>
        <p:spPr>
          <a:xfrm>
            <a:off x="0" y="0"/>
            <a:ext cx="9144000" cy="6858000"/>
          </a:xfrm>
          <a:prstGeom prst="rect">
            <a:avLst/>
          </a:prstGeom>
        </p:spPr>
      </p:pic>
      <p:sp>
        <p:nvSpPr>
          <p:cNvPr id="4" name="Date Placeholder 3"/>
          <p:cNvSpPr>
            <a:spLocks noGrp="1"/>
          </p:cNvSpPr>
          <p:nvPr>
            <p:ph type="dt" sz="half" idx="10"/>
          </p:nvPr>
        </p:nvSpPr>
        <p:spPr/>
        <p:txBody>
          <a:bodyPr/>
          <a:lstStyle>
            <a:lvl1pPr>
              <a:defRPr>
                <a:solidFill>
                  <a:schemeClr val="tx2"/>
                </a:solidFill>
              </a:defRPr>
            </a:lvl1pPr>
          </a:lstStyle>
          <a:p>
            <a:fld id="{40189202-26BC-4D53-BC7E-4C97DA708DB4}" type="datetimeFigureOut">
              <a:rPr lang="es-MX" smtClean="0"/>
              <a:pPr/>
              <a:t>27/08/2013</a:t>
            </a:fld>
            <a:endParaRPr lang="es-MX"/>
          </a:p>
        </p:txBody>
      </p:sp>
      <p:sp>
        <p:nvSpPr>
          <p:cNvPr id="5" name="Footer Placeholder 4"/>
          <p:cNvSpPr>
            <a:spLocks noGrp="1"/>
          </p:cNvSpPr>
          <p:nvPr>
            <p:ph type="ftr" sz="quarter" idx="11"/>
          </p:nvPr>
        </p:nvSpPr>
        <p:spPr/>
        <p:txBody>
          <a:bodyPr/>
          <a:lstStyle>
            <a:lvl1pPr>
              <a:defRPr>
                <a:solidFill>
                  <a:schemeClr val="tx2"/>
                </a:solidFill>
              </a:defRPr>
            </a:lvl1pPr>
          </a:lstStyle>
          <a:p>
            <a:endParaRPr lang="es-MX"/>
          </a:p>
        </p:txBody>
      </p:sp>
      <p:sp>
        <p:nvSpPr>
          <p:cNvPr id="6" name="Slide Number Placeholder 5"/>
          <p:cNvSpPr>
            <a:spLocks noGrp="1"/>
          </p:cNvSpPr>
          <p:nvPr>
            <p:ph type="sldNum" sz="quarter" idx="12"/>
          </p:nvPr>
        </p:nvSpPr>
        <p:spPr/>
        <p:txBody>
          <a:bodyPr/>
          <a:lstStyle>
            <a:lvl1pPr>
              <a:defRPr>
                <a:solidFill>
                  <a:schemeClr val="tx2"/>
                </a:solidFill>
              </a:defRPr>
            </a:lvl1pPr>
          </a:lstStyle>
          <a:p>
            <a:fld id="{FC7E6689-5617-4D94-9BFA-092D81501CD2}" type="slidenum">
              <a:rPr lang="es-MX" smtClean="0"/>
              <a:pPr/>
              <a:t>‹Nº›</a:t>
            </a:fld>
            <a:endParaRPr lang="es-MX"/>
          </a:p>
        </p:txBody>
      </p:sp>
      <p:grpSp>
        <p:nvGrpSpPr>
          <p:cNvPr id="8" name="Group 7"/>
          <p:cNvGrpSpPr/>
          <p:nvPr/>
        </p:nvGrpSpPr>
        <p:grpSpPr>
          <a:xfrm>
            <a:off x="1194101" y="2887530"/>
            <a:ext cx="6779110" cy="923330"/>
            <a:chOff x="1172584" y="1381459"/>
            <a:chExt cx="6779110" cy="923330"/>
          </a:xfrm>
          <a:effectLst>
            <a:outerShdw blurRad="38100" dist="12700" dir="16200000" rotWithShape="0">
              <a:prstClr val="black">
                <a:alpha val="30000"/>
              </a:prstClr>
            </a:outerShdw>
          </a:effectLst>
        </p:grpSpPr>
        <p:sp>
          <p:nvSpPr>
            <p:cNvPr id="9" name="TextBox 8"/>
            <p:cNvSpPr txBox="1"/>
            <p:nvPr/>
          </p:nvSpPr>
          <p:spPr>
            <a:xfrm>
              <a:off x="4147073" y="1381459"/>
              <a:ext cx="877163" cy="923330"/>
            </a:xfrm>
            <a:prstGeom prst="rect">
              <a:avLst/>
            </a:prstGeom>
            <a:noFill/>
          </p:spPr>
          <p:txBody>
            <a:bodyPr wrap="none" rtlCol="0">
              <a:spAutoFit/>
            </a:bodyPr>
            <a:lstStyle/>
            <a:p>
              <a:r>
                <a:rPr lang="en-US" sz="5400" dirty="0" smtClean="0">
                  <a:ln w="3175">
                    <a:solidFill>
                      <a:schemeClr val="tx2">
                        <a:alpha val="60000"/>
                      </a:schemeClr>
                    </a:solidFill>
                  </a:ln>
                  <a:solidFill>
                    <a:schemeClr val="tx2">
                      <a:lumMod val="90000"/>
                    </a:schemeClr>
                  </a:solidFill>
                  <a:effectLst>
                    <a:outerShdw blurRad="34925" dist="12700" dir="14400000" algn="ctr" rotWithShape="0">
                      <a:srgbClr val="000000">
                        <a:alpha val="21000"/>
                      </a:srgbClr>
                    </a:outerShdw>
                  </a:effectLst>
                  <a:latin typeface="Wingdings" pitchFamily="2" charset="2"/>
                </a:rPr>
                <a:t></a:t>
              </a:r>
              <a:endParaRPr lang="en-US" sz="5400" dirty="0">
                <a:ln w="3175">
                  <a:solidFill>
                    <a:schemeClr val="tx2">
                      <a:alpha val="60000"/>
                    </a:schemeClr>
                  </a:solidFill>
                </a:ln>
                <a:solidFill>
                  <a:schemeClr val="tx2">
                    <a:lumMod val="90000"/>
                  </a:schemeClr>
                </a:solidFill>
                <a:effectLst>
                  <a:outerShdw blurRad="34925" dist="12700" dir="14400000" algn="ctr" rotWithShape="0">
                    <a:srgbClr val="000000">
                      <a:alpha val="21000"/>
                    </a:srgbClr>
                  </a:outerShdw>
                </a:effectLst>
                <a:latin typeface="Wingdings" pitchFamily="2" charset="2"/>
              </a:endParaRPr>
            </a:p>
          </p:txBody>
        </p:sp>
        <p:cxnSp>
          <p:nvCxnSpPr>
            <p:cNvPr id="10" name="Straight Connector 9"/>
            <p:cNvCxnSpPr/>
            <p:nvPr/>
          </p:nvCxnSpPr>
          <p:spPr>
            <a:xfrm rot="10800000">
              <a:off x="1172584" y="1925620"/>
              <a:ext cx="3119718" cy="1588"/>
            </a:xfrm>
            <a:prstGeom prst="line">
              <a:avLst/>
            </a:prstGeom>
            <a:ln>
              <a:solidFill>
                <a:schemeClr val="tx2">
                  <a:lumMod val="90000"/>
                </a:schemeClr>
              </a:solidFill>
            </a:ln>
            <a:effectLst/>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rot="10800000">
              <a:off x="4831976" y="1922930"/>
              <a:ext cx="3119718" cy="1588"/>
            </a:xfrm>
            <a:prstGeom prst="line">
              <a:avLst/>
            </a:prstGeom>
            <a:ln>
              <a:solidFill>
                <a:schemeClr val="tx2">
                  <a:lumMod val="90000"/>
                </a:schemeClr>
              </a:solidFill>
            </a:ln>
            <a:effectLst/>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ctrTitle"/>
          </p:nvPr>
        </p:nvSpPr>
        <p:spPr>
          <a:xfrm>
            <a:off x="1183341" y="1387737"/>
            <a:ext cx="6777318" cy="1731982"/>
          </a:xfrm>
        </p:spPr>
        <p:txBody>
          <a:bodyPr anchor="b"/>
          <a:lstStyle>
            <a:lvl1pPr>
              <a:defRPr>
                <a:ln w="3175">
                  <a:solidFill>
                    <a:schemeClr val="tx1">
                      <a:alpha val="65000"/>
                    </a:schemeClr>
                  </a:solidFill>
                </a:ln>
                <a:solidFill>
                  <a:schemeClr val="tx1"/>
                </a:solidFill>
                <a:effectLst>
                  <a:outerShdw blurRad="25400" dist="12700" dir="14220000" rotWithShape="0">
                    <a:prstClr val="black">
                      <a:alpha val="50000"/>
                    </a:prstClr>
                  </a:outerShdw>
                </a:effectLst>
              </a:defRPr>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1371600" y="3767862"/>
            <a:ext cx="6400800" cy="1752600"/>
          </a:xfrm>
        </p:spPr>
        <p:txBody>
          <a:bodyPr/>
          <a:lstStyle>
            <a:lvl1pPr marL="0" indent="0" algn="ctr">
              <a:buNone/>
              <a:defRPr>
                <a:solidFill>
                  <a:schemeClr val="tx1"/>
                </a:solidFill>
                <a:effectLst>
                  <a:outerShdw blurRad="34925" dist="12700" dir="14400000" rotWithShape="0">
                    <a:prstClr val="black">
                      <a:alpha val="21000"/>
                    </a:prstClr>
                  </a:outerShdw>
                </a:effectLs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Vertical Text Placeholder 2"/>
          <p:cNvSpPr>
            <a:spLocks noGrp="1"/>
          </p:cNvSpPr>
          <p:nvPr>
            <p:ph type="body" orient="vert" idx="1"/>
          </p:nvPr>
        </p:nvSpPr>
        <p:spPr/>
        <p:txBody>
          <a:bodyPr vert="eaVert" anchor="ct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40189202-26BC-4D53-BC7E-4C97DA708DB4}" type="datetimeFigureOut">
              <a:rPr lang="es-MX" smtClean="0"/>
              <a:pPr/>
              <a:t>27/08/2013</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FC7E6689-5617-4D94-9BFA-092D81501CD2}" type="slidenum">
              <a:rPr lang="es-MX" smtClean="0"/>
              <a:pPr/>
              <a:t>‹Nº›</a:t>
            </a:fld>
            <a:endParaRPr lang="es-MX"/>
          </a:p>
        </p:txBody>
      </p:sp>
      <p:grpSp>
        <p:nvGrpSpPr>
          <p:cNvPr id="11" name="Group 10"/>
          <p:cNvGrpSpPr/>
          <p:nvPr/>
        </p:nvGrpSpPr>
        <p:grpSpPr>
          <a:xfrm>
            <a:off x="1172584" y="1392217"/>
            <a:ext cx="6779110" cy="923330"/>
            <a:chOff x="1172584" y="1381459"/>
            <a:chExt cx="6779110" cy="923330"/>
          </a:xfrm>
        </p:grpSpPr>
        <p:sp>
          <p:nvSpPr>
            <p:cNvPr id="15" name="TextBox 14"/>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6" name="Straight Connector 15"/>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66560" y="559398"/>
            <a:ext cx="1678193" cy="5566765"/>
          </a:xfrm>
        </p:spPr>
        <p:txBody>
          <a:bodyPr vert="eaVert"/>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688488" y="849854"/>
            <a:ext cx="5507917" cy="5023821"/>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40189202-26BC-4D53-BC7E-4C97DA708DB4}" type="datetimeFigureOut">
              <a:rPr lang="es-MX" smtClean="0"/>
              <a:pPr/>
              <a:t>27/08/2013</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FC7E6689-5617-4D94-9BFA-092D81501CD2}" type="slidenum">
              <a:rPr lang="es-MX" smtClean="0"/>
              <a:pPr/>
              <a:t>‹Nº›</a:t>
            </a:fld>
            <a:endParaRPr lang="es-MX"/>
          </a:p>
        </p:txBody>
      </p:sp>
      <p:grpSp>
        <p:nvGrpSpPr>
          <p:cNvPr id="11" name="Group 10"/>
          <p:cNvGrpSpPr/>
          <p:nvPr/>
        </p:nvGrpSpPr>
        <p:grpSpPr>
          <a:xfrm rot="5400000">
            <a:off x="3909050" y="2880823"/>
            <a:ext cx="5480154" cy="923330"/>
            <a:chOff x="1815339" y="1381459"/>
            <a:chExt cx="5480154" cy="923330"/>
          </a:xfrm>
        </p:grpSpPr>
        <p:sp>
          <p:nvSpPr>
            <p:cNvPr id="12" name="TextBox 11"/>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3" name="Straight Connector 12"/>
            <p:cNvCxnSpPr/>
            <p:nvPr/>
          </p:nvCxnSpPr>
          <p:spPr>
            <a:xfrm flipH="1" flipV="1">
              <a:off x="1815339" y="1924709"/>
              <a:ext cx="2468880" cy="2505"/>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rot="10800000">
              <a:off x="4826613" y="1927417"/>
              <a:ext cx="2468880"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40189202-26BC-4D53-BC7E-4C97DA708DB4}" type="datetimeFigureOut">
              <a:rPr lang="es-MX" smtClean="0"/>
              <a:pPr/>
              <a:t>27/08/2013</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FC7E6689-5617-4D94-9BFA-092D81501CD2}" type="slidenum">
              <a:rPr lang="es-MX" smtClean="0"/>
              <a:pPr/>
              <a:t>‹Nº›</a:t>
            </a:fld>
            <a:endParaRPr lang="es-MX"/>
          </a:p>
        </p:txBody>
      </p:sp>
      <p:sp>
        <p:nvSpPr>
          <p:cNvPr id="11" name="Title 10"/>
          <p:cNvSpPr>
            <a:spLocks noGrp="1"/>
          </p:cNvSpPr>
          <p:nvPr>
            <p:ph type="title"/>
          </p:nvPr>
        </p:nvSpPr>
        <p:spPr/>
        <p:txBody>
          <a:bodyPr/>
          <a:lstStyle/>
          <a:p>
            <a:r>
              <a:rPr lang="es-ES" smtClean="0"/>
              <a:t>Haga clic para modificar el estilo de título del patrón</a:t>
            </a:r>
            <a:endParaRPr lang="en-US"/>
          </a:p>
        </p:txBody>
      </p:sp>
      <p:grpSp>
        <p:nvGrpSpPr>
          <p:cNvPr id="12" name="Group 11"/>
          <p:cNvGrpSpPr/>
          <p:nvPr/>
        </p:nvGrpSpPr>
        <p:grpSpPr>
          <a:xfrm>
            <a:off x="1172584" y="1392217"/>
            <a:ext cx="6779110" cy="923330"/>
            <a:chOff x="1172584" y="1381459"/>
            <a:chExt cx="6779110" cy="923330"/>
          </a:xfrm>
        </p:grpSpPr>
        <p:sp>
          <p:nvSpPr>
            <p:cNvPr id="13" name="TextBox 12"/>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4" name="Straight Connector 13"/>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bg>
      <p:bgRef idx="1002">
        <a:schemeClr val="bg2"/>
      </p:bgRef>
    </p:bg>
    <p:spTree>
      <p:nvGrpSpPr>
        <p:cNvPr id="1" name=""/>
        <p:cNvGrpSpPr/>
        <p:nvPr/>
      </p:nvGrpSpPr>
      <p:grpSpPr>
        <a:xfrm>
          <a:off x="0" y="0"/>
          <a:ext cx="0" cy="0"/>
          <a:chOff x="0" y="0"/>
          <a:chExt cx="0" cy="0"/>
        </a:xfrm>
      </p:grpSpPr>
      <p:pic>
        <p:nvPicPr>
          <p:cNvPr id="12" name="Picture 11" descr="CoverOverlay.png"/>
          <p:cNvPicPr>
            <a:picLocks noChangeAspect="1"/>
          </p:cNvPicPr>
          <p:nvPr/>
        </p:nvPicPr>
        <p:blipFill>
          <a:blip r:embed="rId2" cstate="print">
            <a:lum/>
          </a:blip>
          <a:stretch>
            <a:fillRect/>
          </a:stretch>
        </p:blipFill>
        <p:spPr>
          <a:xfrm>
            <a:off x="0" y="0"/>
            <a:ext cx="9144000" cy="6858000"/>
          </a:xfrm>
          <a:prstGeom prst="rect">
            <a:avLst/>
          </a:prstGeom>
        </p:spPr>
      </p:pic>
      <p:grpSp>
        <p:nvGrpSpPr>
          <p:cNvPr id="7" name="Group 7"/>
          <p:cNvGrpSpPr/>
          <p:nvPr/>
        </p:nvGrpSpPr>
        <p:grpSpPr>
          <a:xfrm>
            <a:off x="1172584" y="2887579"/>
            <a:ext cx="6779110" cy="923330"/>
            <a:chOff x="1172584" y="1381459"/>
            <a:chExt cx="6779110" cy="923330"/>
          </a:xfrm>
        </p:grpSpPr>
        <p:sp>
          <p:nvSpPr>
            <p:cNvPr id="9" name="TextBox 8"/>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0" name="Straight Connector 9"/>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rot="10800000">
              <a:off x="4831976" y="1927412"/>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title"/>
          </p:nvPr>
        </p:nvSpPr>
        <p:spPr>
          <a:xfrm>
            <a:off x="690040" y="1204857"/>
            <a:ext cx="7754713" cy="1910716"/>
          </a:xfrm>
        </p:spPr>
        <p:txBody>
          <a:bodyPr anchor="b"/>
          <a:lstStyle>
            <a:lvl1pPr algn="ctr">
              <a:defRPr sz="5400" b="0" cap="none" baseline="0">
                <a:solidFill>
                  <a:schemeClr val="tx2"/>
                </a:solidFill>
              </a:defRPr>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99248" y="3767316"/>
            <a:ext cx="7734747" cy="1500187"/>
          </a:xfrm>
        </p:spPr>
        <p:txBody>
          <a:bodyPr anchor="t"/>
          <a:lstStyle>
            <a:lvl1pPr marL="0" indent="0" algn="ct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40189202-26BC-4D53-BC7E-4C97DA708DB4}" type="datetimeFigureOut">
              <a:rPr lang="es-MX" smtClean="0"/>
              <a:pPr/>
              <a:t>27/08/2013</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FC7E6689-5617-4D94-9BFA-092D81501CD2}" type="slidenum">
              <a:rPr lang="es-MX" smtClean="0"/>
              <a:pPr/>
              <a:t>‹Nº›</a:t>
            </a:fld>
            <a:endParaRPr lang="es-MX"/>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40189202-26BC-4D53-BC7E-4C97DA708DB4}" type="datetimeFigureOut">
              <a:rPr lang="es-MX" smtClean="0"/>
              <a:pPr/>
              <a:t>27/08/2013</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FC7E6689-5617-4D94-9BFA-092D81501CD2}" type="slidenum">
              <a:rPr lang="es-MX" smtClean="0"/>
              <a:pPr/>
              <a:t>‹Nº›</a:t>
            </a:fld>
            <a:endParaRPr lang="es-MX"/>
          </a:p>
        </p:txBody>
      </p:sp>
      <p:sp>
        <p:nvSpPr>
          <p:cNvPr id="12" name="Title 11"/>
          <p:cNvSpPr>
            <a:spLocks noGrp="1"/>
          </p:cNvSpPr>
          <p:nvPr>
            <p:ph type="title"/>
          </p:nvPr>
        </p:nvSpPr>
        <p:spPr/>
        <p:txBody>
          <a:bodyPr/>
          <a:lstStyle>
            <a:lvl1pPr>
              <a:defRPr>
                <a:solidFill>
                  <a:schemeClr val="tx2"/>
                </a:solidFill>
              </a:defRPr>
            </a:lvl1pPr>
          </a:lstStyle>
          <a:p>
            <a:r>
              <a:rPr lang="es-ES" smtClean="0"/>
              <a:t>Haga clic para modificar el estilo de título del patrón</a:t>
            </a:r>
            <a:endParaRPr lang="en-US" dirty="0"/>
          </a:p>
        </p:txBody>
      </p:sp>
      <p:grpSp>
        <p:nvGrpSpPr>
          <p:cNvPr id="13" name="Group 12"/>
          <p:cNvGrpSpPr/>
          <p:nvPr/>
        </p:nvGrpSpPr>
        <p:grpSpPr>
          <a:xfrm>
            <a:off x="1172584" y="1392217"/>
            <a:ext cx="6779110" cy="923330"/>
            <a:chOff x="1172584" y="1381459"/>
            <a:chExt cx="6779110" cy="923330"/>
          </a:xfrm>
        </p:grpSpPr>
        <p:sp>
          <p:nvSpPr>
            <p:cNvPr id="14" name="TextBox 13"/>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5" name="Straight Connector 14"/>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
        <p:nvSpPr>
          <p:cNvPr id="8" name="Content Placeholder 7"/>
          <p:cNvSpPr>
            <a:spLocks noGrp="1"/>
          </p:cNvSpPr>
          <p:nvPr>
            <p:ph sz="quarter" idx="13"/>
          </p:nvPr>
        </p:nvSpPr>
        <p:spPr>
          <a:xfrm>
            <a:off x="685800" y="2240280"/>
            <a:ext cx="3803904" cy="3877056"/>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10" name="Content Placeholder 9"/>
          <p:cNvSpPr>
            <a:spLocks noGrp="1"/>
          </p:cNvSpPr>
          <p:nvPr>
            <p:ph sz="quarter" idx="14"/>
          </p:nvPr>
        </p:nvSpPr>
        <p:spPr>
          <a:xfrm>
            <a:off x="4645151" y="2240280"/>
            <a:ext cx="3803904" cy="3877056"/>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smtClean="0"/>
              <a:t>Haga clic para modificar el estilo de título del patrón</a:t>
            </a:r>
            <a:endParaRPr lang="en-US"/>
          </a:p>
        </p:txBody>
      </p:sp>
      <p:sp>
        <p:nvSpPr>
          <p:cNvPr id="3" name="Text Placeholder 2"/>
          <p:cNvSpPr>
            <a:spLocks noGrp="1"/>
          </p:cNvSpPr>
          <p:nvPr>
            <p:ph type="body" idx="1"/>
          </p:nvPr>
        </p:nvSpPr>
        <p:spPr>
          <a:xfrm>
            <a:off x="1051560" y="2240280"/>
            <a:ext cx="3442446" cy="658368"/>
          </a:xfrm>
        </p:spPr>
        <p:txBody>
          <a:bodyPr anchor="b"/>
          <a:lstStyle>
            <a:lvl1pPr marL="0" indent="0" algn="ctr">
              <a:buNone/>
              <a:defRPr sz="2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688488" y="2947595"/>
            <a:ext cx="3803904" cy="317296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5002306" y="2240280"/>
            <a:ext cx="3447288" cy="658368"/>
          </a:xfrm>
        </p:spPr>
        <p:txBody>
          <a:bodyPr anchor="b"/>
          <a:lstStyle>
            <a:lvl1pPr marL="0" indent="0" algn="ctr">
              <a:buNone/>
              <a:defRPr sz="2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4645026" y="2944368"/>
            <a:ext cx="3799728" cy="317296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40189202-26BC-4D53-BC7E-4C97DA708DB4}" type="datetimeFigureOut">
              <a:rPr lang="es-MX" smtClean="0"/>
              <a:pPr/>
              <a:t>27/08/2013</a:t>
            </a:fld>
            <a:endParaRPr lang="es-MX"/>
          </a:p>
        </p:txBody>
      </p:sp>
      <p:sp>
        <p:nvSpPr>
          <p:cNvPr id="8" name="Footer Placeholder 7"/>
          <p:cNvSpPr>
            <a:spLocks noGrp="1"/>
          </p:cNvSpPr>
          <p:nvPr>
            <p:ph type="ftr" sz="quarter" idx="11"/>
          </p:nvPr>
        </p:nvSpPr>
        <p:spPr/>
        <p:txBody>
          <a:bodyPr/>
          <a:lstStyle/>
          <a:p>
            <a:endParaRPr lang="es-MX"/>
          </a:p>
        </p:txBody>
      </p:sp>
      <p:sp>
        <p:nvSpPr>
          <p:cNvPr id="9" name="Slide Number Placeholder 8"/>
          <p:cNvSpPr>
            <a:spLocks noGrp="1"/>
          </p:cNvSpPr>
          <p:nvPr>
            <p:ph type="sldNum" sz="quarter" idx="12"/>
          </p:nvPr>
        </p:nvSpPr>
        <p:spPr/>
        <p:txBody>
          <a:bodyPr/>
          <a:lstStyle/>
          <a:p>
            <a:fld id="{FC7E6689-5617-4D94-9BFA-092D81501CD2}" type="slidenum">
              <a:rPr lang="es-MX" smtClean="0"/>
              <a:pPr/>
              <a:t>‹Nº›</a:t>
            </a:fld>
            <a:endParaRPr lang="es-MX"/>
          </a:p>
        </p:txBody>
      </p:sp>
      <p:grpSp>
        <p:nvGrpSpPr>
          <p:cNvPr id="14" name="Group 13"/>
          <p:cNvGrpSpPr/>
          <p:nvPr/>
        </p:nvGrpSpPr>
        <p:grpSpPr>
          <a:xfrm>
            <a:off x="1172584" y="1392217"/>
            <a:ext cx="6779110" cy="923330"/>
            <a:chOff x="1172584" y="1381459"/>
            <a:chExt cx="6779110" cy="923330"/>
          </a:xfrm>
        </p:grpSpPr>
        <p:sp>
          <p:nvSpPr>
            <p:cNvPr id="16" name="TextBox 15"/>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7" name="Straight Connector 16"/>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40189202-26BC-4D53-BC7E-4C97DA708DB4}" type="datetimeFigureOut">
              <a:rPr lang="es-MX" smtClean="0"/>
              <a:pPr/>
              <a:t>27/08/2013</a:t>
            </a:fld>
            <a:endParaRPr lang="es-MX"/>
          </a:p>
        </p:txBody>
      </p:sp>
      <p:sp>
        <p:nvSpPr>
          <p:cNvPr id="4" name="Footer Placeholder 3"/>
          <p:cNvSpPr>
            <a:spLocks noGrp="1"/>
          </p:cNvSpPr>
          <p:nvPr>
            <p:ph type="ftr" sz="quarter" idx="11"/>
          </p:nvPr>
        </p:nvSpPr>
        <p:spPr/>
        <p:txBody>
          <a:bodyPr/>
          <a:lstStyle/>
          <a:p>
            <a:endParaRPr lang="es-MX"/>
          </a:p>
        </p:txBody>
      </p:sp>
      <p:sp>
        <p:nvSpPr>
          <p:cNvPr id="5" name="Slide Number Placeholder 4"/>
          <p:cNvSpPr>
            <a:spLocks noGrp="1"/>
          </p:cNvSpPr>
          <p:nvPr>
            <p:ph type="sldNum" sz="quarter" idx="12"/>
          </p:nvPr>
        </p:nvSpPr>
        <p:spPr/>
        <p:txBody>
          <a:bodyPr/>
          <a:lstStyle/>
          <a:p>
            <a:fld id="{FC7E6689-5617-4D94-9BFA-092D81501CD2}" type="slidenum">
              <a:rPr lang="es-MX" smtClean="0"/>
              <a:pPr/>
              <a:t>‹Nº›</a:t>
            </a:fld>
            <a:endParaRPr lang="es-MX"/>
          </a:p>
        </p:txBody>
      </p:sp>
      <p:grpSp>
        <p:nvGrpSpPr>
          <p:cNvPr id="10" name="Group 9"/>
          <p:cNvGrpSpPr/>
          <p:nvPr/>
        </p:nvGrpSpPr>
        <p:grpSpPr>
          <a:xfrm>
            <a:off x="1172584" y="1392217"/>
            <a:ext cx="6779110" cy="923330"/>
            <a:chOff x="1172584" y="1381459"/>
            <a:chExt cx="6779110" cy="923330"/>
          </a:xfrm>
        </p:grpSpPr>
        <p:sp>
          <p:nvSpPr>
            <p:cNvPr id="14" name="TextBox 13"/>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5" name="Straight Connector 14"/>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0189202-26BC-4D53-BC7E-4C97DA708DB4}" type="datetimeFigureOut">
              <a:rPr lang="es-MX" smtClean="0"/>
              <a:pPr/>
              <a:t>27/08/2013</a:t>
            </a:fld>
            <a:endParaRPr lang="es-MX"/>
          </a:p>
        </p:txBody>
      </p:sp>
      <p:sp>
        <p:nvSpPr>
          <p:cNvPr id="3" name="Footer Placeholder 2"/>
          <p:cNvSpPr>
            <a:spLocks noGrp="1"/>
          </p:cNvSpPr>
          <p:nvPr>
            <p:ph type="ftr" sz="quarter" idx="11"/>
          </p:nvPr>
        </p:nvSpPr>
        <p:spPr/>
        <p:txBody>
          <a:bodyPr/>
          <a:lstStyle/>
          <a:p>
            <a:endParaRPr lang="es-MX"/>
          </a:p>
        </p:txBody>
      </p:sp>
      <p:sp>
        <p:nvSpPr>
          <p:cNvPr id="4" name="Slide Number Placeholder 3"/>
          <p:cNvSpPr>
            <a:spLocks noGrp="1"/>
          </p:cNvSpPr>
          <p:nvPr>
            <p:ph type="sldNum" sz="quarter" idx="12"/>
          </p:nvPr>
        </p:nvSpPr>
        <p:spPr/>
        <p:txBody>
          <a:bodyPr/>
          <a:lstStyle/>
          <a:p>
            <a:fld id="{FC7E6689-5617-4D94-9BFA-092D81501CD2}" type="slidenum">
              <a:rPr lang="es-MX" smtClean="0"/>
              <a:pPr/>
              <a:t>‹Nº›</a:t>
            </a:fld>
            <a:endParaRPr lang="es-MX"/>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5034579" y="1678195"/>
            <a:ext cx="3422483" cy="1886921"/>
          </a:xfrm>
        </p:spPr>
        <p:txBody>
          <a:bodyPr anchor="b"/>
          <a:lstStyle>
            <a:lvl1pPr algn="l">
              <a:defRPr sz="2800" b="0"/>
            </a:lvl1pPr>
          </a:lstStyle>
          <a:p>
            <a:r>
              <a:rPr lang="es-ES" smtClean="0"/>
              <a:t>Haga clic para modificar el estilo de título del patrón</a:t>
            </a:r>
            <a:endParaRPr lang="en-US"/>
          </a:p>
        </p:txBody>
      </p:sp>
      <p:sp>
        <p:nvSpPr>
          <p:cNvPr id="3" name="Content Placeholder 2"/>
          <p:cNvSpPr>
            <a:spLocks noGrp="1"/>
          </p:cNvSpPr>
          <p:nvPr>
            <p:ph idx="1"/>
          </p:nvPr>
        </p:nvSpPr>
        <p:spPr>
          <a:xfrm>
            <a:off x="692001" y="559398"/>
            <a:ext cx="4116667" cy="5566765"/>
          </a:xfrm>
        </p:spPr>
        <p:txBody>
          <a:bodyPr anchor="ct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5034579" y="3603812"/>
            <a:ext cx="3411725" cy="2517289"/>
          </a:xfrm>
        </p:spPr>
        <p:txBody>
          <a:bodyPr>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40189202-26BC-4D53-BC7E-4C97DA708DB4}" type="datetimeFigureOut">
              <a:rPr lang="es-MX" smtClean="0"/>
              <a:pPr/>
              <a:t>27/08/2013</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FC7E6689-5617-4D94-9BFA-092D81501CD2}" type="slidenum">
              <a:rPr lang="es-MX" smtClean="0"/>
              <a:pPr/>
              <a:t>‹Nº›</a:t>
            </a:fld>
            <a:endParaRPr lang="es-MX"/>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77731" y="4668818"/>
            <a:ext cx="7767021" cy="644729"/>
          </a:xfrm>
        </p:spPr>
        <p:txBody>
          <a:bodyPr anchor="b"/>
          <a:lstStyle>
            <a:lvl1pPr algn="ctr">
              <a:defRPr sz="2800" b="0"/>
            </a:lvl1pPr>
          </a:lstStyle>
          <a:p>
            <a:r>
              <a:rPr lang="es-ES" smtClean="0"/>
              <a:t>Haga clic para modificar el estilo de título del patrón</a:t>
            </a:r>
            <a:endParaRPr lang="en-US"/>
          </a:p>
        </p:txBody>
      </p:sp>
      <p:sp>
        <p:nvSpPr>
          <p:cNvPr id="3" name="Picture Placeholder 2"/>
          <p:cNvSpPr>
            <a:spLocks noGrp="1"/>
          </p:cNvSpPr>
          <p:nvPr>
            <p:ph type="pic" idx="1"/>
          </p:nvPr>
        </p:nvSpPr>
        <p:spPr>
          <a:xfrm rot="240000">
            <a:off x="2183792" y="666965"/>
            <a:ext cx="4772156" cy="3598016"/>
          </a:xfrm>
          <a:solidFill>
            <a:srgbClr val="FFFFFF">
              <a:shade val="85000"/>
            </a:srgbClr>
          </a:solidFill>
          <a:ln w="190500" cap="sq">
            <a:solidFill>
              <a:srgbClr val="FFFFFF"/>
            </a:solidFill>
            <a:miter lim="800000"/>
          </a:ln>
          <a:effectLst>
            <a:outerShdw blurRad="65000" dist="50800" dir="12900000" kx="195000" ky="145000" algn="tl" rotWithShape="0">
              <a:srgbClr val="000000">
                <a:alpha val="24000"/>
              </a:srgbClr>
            </a:outerShdw>
          </a:effectLst>
          <a:scene3d>
            <a:camera prst="orthographicFront">
              <a:rot lat="0" lon="0" rev="360000"/>
            </a:camera>
            <a:lightRig rig="twoPt" dir="t">
              <a:rot lat="0" lon="0" rev="7200000"/>
            </a:lightRig>
          </a:scene3d>
          <a:sp3d contourW="12700">
            <a:bevelT w="25400" h="19050"/>
            <a:contourClr>
              <a:srgbClr val="969696"/>
            </a:contourClr>
          </a:sp3d>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688489" y="5324306"/>
            <a:ext cx="7756264" cy="804862"/>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40189202-26BC-4D53-BC7E-4C97DA708DB4}" type="datetimeFigureOut">
              <a:rPr lang="es-MX" smtClean="0"/>
              <a:pPr/>
              <a:t>27/08/2013</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FC7E6689-5617-4D94-9BFA-092D81501CD2}" type="slidenum">
              <a:rPr lang="es-MX" smtClean="0"/>
              <a:pPr/>
              <a:t>‹Nº›</a:t>
            </a:fld>
            <a:endParaRPr lang="es-MX"/>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7" name="Rectangle 6"/>
          <p:cNvSpPr/>
          <p:nvPr/>
        </p:nvSpPr>
        <p:spPr>
          <a:xfrm>
            <a:off x="0" y="0"/>
            <a:ext cx="9144000" cy="6858000"/>
          </a:xfrm>
          <a:prstGeom prst="rect">
            <a:avLst/>
          </a:prstGeom>
          <a:gradFill flip="none" rotWithShape="1">
            <a:gsLst>
              <a:gs pos="83000">
                <a:schemeClr val="bg1">
                  <a:alpha val="11000"/>
                </a:schemeClr>
              </a:gs>
              <a:gs pos="100000">
                <a:schemeClr val="bg2">
                  <a:lumMod val="75000"/>
                  <a:alpha val="23000"/>
                </a:schemeClr>
              </a:gs>
            </a:gsLst>
            <a:path path="rect">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688490" y="570156"/>
            <a:ext cx="7756263" cy="1054250"/>
          </a:xfrm>
          <a:prstGeom prst="rect">
            <a:avLst/>
          </a:prstGeom>
        </p:spPr>
        <p:txBody>
          <a:bodyPr vert="horz" lIns="91440" tIns="45720" rIns="91440" bIns="45720" rtlCol="0" anchor="ctr">
            <a:no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99247" y="2248347"/>
            <a:ext cx="7745505" cy="3877815"/>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360378" y="6161442"/>
            <a:ext cx="2133600" cy="365125"/>
          </a:xfrm>
          <a:prstGeom prst="rect">
            <a:avLst/>
          </a:prstGeom>
        </p:spPr>
        <p:txBody>
          <a:bodyPr vert="horz" lIns="91440" tIns="45720" rIns="91440" bIns="45720" rtlCol="0" anchor="ctr"/>
          <a:lstStyle>
            <a:lvl1pPr algn="l">
              <a:defRPr sz="1200">
                <a:solidFill>
                  <a:schemeClr val="tx2"/>
                </a:solidFill>
              </a:defRPr>
            </a:lvl1pPr>
          </a:lstStyle>
          <a:p>
            <a:fld id="{40189202-26BC-4D53-BC7E-4C97DA708DB4}" type="datetimeFigureOut">
              <a:rPr lang="es-MX" smtClean="0"/>
              <a:pPr/>
              <a:t>27/08/2013</a:t>
            </a:fld>
            <a:endParaRPr lang="es-MX"/>
          </a:p>
        </p:txBody>
      </p:sp>
      <p:sp>
        <p:nvSpPr>
          <p:cNvPr id="5" name="Footer Placeholder 4"/>
          <p:cNvSpPr>
            <a:spLocks noGrp="1"/>
          </p:cNvSpPr>
          <p:nvPr>
            <p:ph type="ftr" sz="quarter" idx="3"/>
          </p:nvPr>
        </p:nvSpPr>
        <p:spPr>
          <a:xfrm>
            <a:off x="3124200" y="6161442"/>
            <a:ext cx="2895600" cy="365125"/>
          </a:xfrm>
          <a:prstGeom prst="rect">
            <a:avLst/>
          </a:prstGeom>
        </p:spPr>
        <p:txBody>
          <a:bodyPr vert="horz" lIns="91440" tIns="45720" rIns="91440" bIns="45720" rtlCol="0" anchor="ctr"/>
          <a:lstStyle>
            <a:lvl1pPr algn="ctr">
              <a:defRPr sz="1200">
                <a:solidFill>
                  <a:schemeClr val="tx2"/>
                </a:solidFill>
              </a:defRPr>
            </a:lvl1pPr>
          </a:lstStyle>
          <a:p>
            <a:endParaRPr lang="es-MX"/>
          </a:p>
        </p:txBody>
      </p:sp>
      <p:sp>
        <p:nvSpPr>
          <p:cNvPr id="6" name="Slide Number Placeholder 5"/>
          <p:cNvSpPr>
            <a:spLocks noGrp="1"/>
          </p:cNvSpPr>
          <p:nvPr>
            <p:ph type="sldNum" sz="quarter" idx="4"/>
          </p:nvPr>
        </p:nvSpPr>
        <p:spPr>
          <a:xfrm>
            <a:off x="6639264" y="6161442"/>
            <a:ext cx="2133600" cy="365125"/>
          </a:xfrm>
          <a:prstGeom prst="rect">
            <a:avLst/>
          </a:prstGeom>
        </p:spPr>
        <p:txBody>
          <a:bodyPr vert="horz" lIns="91440" tIns="45720" rIns="91440" bIns="45720" rtlCol="0" anchor="ctr"/>
          <a:lstStyle>
            <a:lvl1pPr algn="r">
              <a:defRPr sz="1200">
                <a:solidFill>
                  <a:schemeClr val="tx2"/>
                </a:solidFill>
              </a:defRPr>
            </a:lvl1pPr>
          </a:lstStyle>
          <a:p>
            <a:fld id="{FC7E6689-5617-4D94-9BFA-092D81501CD2}" type="slidenum">
              <a:rPr lang="es-MX" smtClean="0"/>
              <a:pPr/>
              <a:t>‹Nº›</a:t>
            </a:fld>
            <a:endParaRPr lang="es-MX"/>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ctr" defTabSz="914400" rtl="0" eaLnBrk="1" latinLnBrk="0" hangingPunct="1">
        <a:spcBef>
          <a:spcPct val="0"/>
        </a:spcBef>
        <a:buNone/>
        <a:defRPr sz="540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65760" indent="-365760" algn="l" defTabSz="914400" rtl="0" eaLnBrk="1" latinLnBrk="0" hangingPunct="1">
        <a:spcBef>
          <a:spcPct val="20000"/>
        </a:spcBef>
        <a:buClr>
          <a:schemeClr val="accent1"/>
        </a:buClr>
        <a:buFont typeface="Wingdings" pitchFamily="2" charset="2"/>
        <a:buChar char=""/>
        <a:defRPr sz="2400" kern="1200">
          <a:solidFill>
            <a:schemeClr val="tx1">
              <a:lumMod val="85000"/>
              <a:lumOff val="15000"/>
            </a:schemeClr>
          </a:solidFill>
          <a:latin typeface="+mn-lt"/>
          <a:ea typeface="+mn-ea"/>
          <a:cs typeface="+mn-cs"/>
        </a:defRPr>
      </a:lvl1pPr>
      <a:lvl2pPr marL="777240" indent="-365760" algn="l" defTabSz="914400" rtl="0" eaLnBrk="1" latinLnBrk="0" hangingPunct="1">
        <a:spcBef>
          <a:spcPct val="20000"/>
        </a:spcBef>
        <a:buClr>
          <a:schemeClr val="accent1"/>
        </a:buClr>
        <a:buFont typeface="Wingdings" pitchFamily="2" charset="2"/>
        <a:buChar char=""/>
        <a:defRPr sz="2200" kern="1200">
          <a:solidFill>
            <a:schemeClr val="tx1">
              <a:lumMod val="85000"/>
              <a:lumOff val="15000"/>
            </a:schemeClr>
          </a:solidFill>
          <a:latin typeface="+mn-lt"/>
          <a:ea typeface="+mn-ea"/>
          <a:cs typeface="+mn-cs"/>
        </a:defRPr>
      </a:lvl2pPr>
      <a:lvl3pPr marL="1143000" indent="-365760" algn="l" defTabSz="914400" rtl="0" eaLnBrk="1" latinLnBrk="0" hangingPunct="1">
        <a:spcBef>
          <a:spcPct val="20000"/>
        </a:spcBef>
        <a:buClr>
          <a:schemeClr val="accent1"/>
        </a:buClr>
        <a:buFont typeface="Wingdings" pitchFamily="2" charset="2"/>
        <a:buChar char=""/>
        <a:defRPr sz="2000" kern="1200">
          <a:solidFill>
            <a:schemeClr val="tx1">
              <a:lumMod val="85000"/>
              <a:lumOff val="15000"/>
            </a:schemeClr>
          </a:solidFill>
          <a:latin typeface="+mn-lt"/>
          <a:ea typeface="+mn-ea"/>
          <a:cs typeface="+mn-cs"/>
        </a:defRPr>
      </a:lvl3pPr>
      <a:lvl4pPr marL="1508760" indent="-320040" algn="l" defTabSz="914400" rtl="0" eaLnBrk="1" latinLnBrk="0" hangingPunct="1">
        <a:spcBef>
          <a:spcPct val="20000"/>
        </a:spcBef>
        <a:buClr>
          <a:schemeClr val="accent1"/>
        </a:buClr>
        <a:buFont typeface="Wingdings" pitchFamily="2" charset="2"/>
        <a:buChar char=""/>
        <a:defRPr sz="1800" kern="1200">
          <a:solidFill>
            <a:schemeClr val="tx1">
              <a:lumMod val="85000"/>
              <a:lumOff val="15000"/>
            </a:schemeClr>
          </a:solidFill>
          <a:latin typeface="+mn-lt"/>
          <a:ea typeface="+mn-ea"/>
          <a:cs typeface="+mn-cs"/>
        </a:defRPr>
      </a:lvl4pPr>
      <a:lvl5pPr marL="1828800" indent="-320040" algn="l" defTabSz="914400" rtl="0" eaLnBrk="1" latinLnBrk="0" hangingPunct="1">
        <a:spcBef>
          <a:spcPct val="20000"/>
        </a:spcBef>
        <a:buClr>
          <a:schemeClr val="accent1"/>
        </a:buClr>
        <a:buFont typeface="Wingdings" pitchFamily="2" charset="2"/>
        <a:buChar char=""/>
        <a:defRPr sz="1600" kern="1200">
          <a:solidFill>
            <a:schemeClr val="tx1">
              <a:lumMod val="85000"/>
              <a:lumOff val="15000"/>
            </a:schemeClr>
          </a:solidFill>
          <a:latin typeface="+mn-lt"/>
          <a:ea typeface="+mn-ea"/>
          <a:cs typeface="+mn-cs"/>
        </a:defRPr>
      </a:lvl5pPr>
      <a:lvl6pPr marL="214884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6pPr>
      <a:lvl7pPr marL="246888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7pPr>
      <a:lvl8pPr marL="278892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8pPr>
      <a:lvl9pPr marL="310896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hyperlink" Target="http://es.wikipedia.org/wiki/Gas" TargetMode="Externa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hyperlink" Target="http://es.wikipedia.org/wiki/Emisiones" TargetMode="Externa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hyperlink" Target="http://www.testo.com/online/embedded/Sites/ARG/SharedDocuments/Downloads/Guia_emisiones.pdf" TargetMode="Externa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p:txBody>
          <a:bodyPr>
            <a:normAutofit fontScale="90000"/>
          </a:bodyPr>
          <a:lstStyle/>
          <a:p>
            <a:r>
              <a:rPr lang="es-MX" dirty="0" smtClean="0"/>
              <a:t>Control de emisiones automotrices</a:t>
            </a:r>
            <a:endParaRPr lang="es-MX" dirty="0"/>
          </a:p>
        </p:txBody>
      </p:sp>
      <p:pic>
        <p:nvPicPr>
          <p:cNvPr id="2050" name="Picture 2" descr="http://img407.imageshack.us/img407/1927/cochwi7.jpg"/>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358312" y="4437112"/>
            <a:ext cx="3066548" cy="1872208"/>
          </a:xfrm>
          <a:prstGeom prst="rect">
            <a:avLst/>
          </a:prstGeom>
          <a:ln>
            <a:noFill/>
          </a:ln>
          <a:effectLst>
            <a:softEdge rad="112500"/>
          </a:effectLst>
          <a:extLst>
            <a:ext uri="{909E8E84-426E-40DD-AFC4-6F175D3DCCD1}">
              <a14:hiddenFill xmlns:a14="http://schemas.microsoft.com/office/drawing/2010/main" xmlns="">
                <a:solidFill>
                  <a:srgbClr val="FFFFFF"/>
                </a:solidFill>
              </a14:hiddenFill>
            </a:ext>
          </a:extLst>
        </p:spPr>
      </p:pic>
      <p:sp>
        <p:nvSpPr>
          <p:cNvPr id="3" name="2 Subtítulo"/>
          <p:cNvSpPr>
            <a:spLocks noGrp="1"/>
          </p:cNvSpPr>
          <p:nvPr>
            <p:ph type="subTitle" idx="1"/>
          </p:nvPr>
        </p:nvSpPr>
        <p:spPr>
          <a:xfrm>
            <a:off x="1691680" y="3717032"/>
            <a:ext cx="6400800" cy="1752600"/>
          </a:xfrm>
        </p:spPr>
        <p:txBody>
          <a:bodyPr>
            <a:normAutofit lnSpcReduction="10000"/>
          </a:bodyPr>
          <a:lstStyle/>
          <a:p>
            <a:r>
              <a:rPr lang="es-MX" dirty="0" smtClean="0"/>
              <a:t>Jesús Alberto Martin</a:t>
            </a:r>
          </a:p>
          <a:p>
            <a:r>
              <a:rPr lang="es-MX" dirty="0" smtClean="0"/>
              <a:t>Conalep</a:t>
            </a:r>
          </a:p>
          <a:p>
            <a:r>
              <a:rPr lang="es-MX" dirty="0" smtClean="0"/>
              <a:t>Profe: Raúl  tapia</a:t>
            </a:r>
          </a:p>
          <a:p>
            <a:r>
              <a:rPr lang="es-MX" dirty="0" smtClean="0"/>
              <a:t>502</a:t>
            </a:r>
            <a:endParaRPr lang="es-MX" dirty="0"/>
          </a:p>
        </p:txBody>
      </p:sp>
    </p:spTree>
    <p:extLst>
      <p:ext uri="{BB962C8B-B14F-4D97-AF65-F5344CB8AC3E}">
        <p14:creationId xmlns:p14="http://schemas.microsoft.com/office/powerpoint/2010/main" xmlns="" val="220984524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normAutofit/>
          </a:bodyPr>
          <a:lstStyle/>
          <a:p>
            <a:r>
              <a:rPr lang="es-MX" dirty="0"/>
              <a:t>Las emisiones de dióxido de carbono tienen dos orígenes, naturales y antropogénicas, teniendo estas últimas un fuerte crecimiento en las últimas décadas </a:t>
            </a:r>
            <a:r>
              <a:rPr lang="es-MX" dirty="0" smtClean="0"/>
              <a:t>. </a:t>
            </a:r>
            <a:r>
              <a:rPr lang="es-MX" dirty="0"/>
              <a:t>El promedio actual de emisiones de CO 2 en el aire oscila alrededor de 380 ppm, o 0,038%, con algunas variaciones día-noche, estacionales (por la parte antrópica) y con picos de contaminación localizados</a:t>
            </a:r>
            <a:r>
              <a:rPr lang="es-MX" dirty="0" smtClean="0"/>
              <a:t>.</a:t>
            </a:r>
          </a:p>
        </p:txBody>
      </p:sp>
      <p:sp>
        <p:nvSpPr>
          <p:cNvPr id="2" name="1 Título"/>
          <p:cNvSpPr>
            <a:spLocks noGrp="1"/>
          </p:cNvSpPr>
          <p:nvPr>
            <p:ph type="title"/>
          </p:nvPr>
        </p:nvSpPr>
        <p:spPr/>
        <p:txBody>
          <a:bodyPr/>
          <a:lstStyle/>
          <a:p>
            <a:r>
              <a:rPr lang="es-MX" dirty="0" smtClean="0"/>
              <a:t>emisiones</a:t>
            </a:r>
            <a:endParaRPr lang="es-MX" dirty="0"/>
          </a:p>
        </p:txBody>
      </p:sp>
    </p:spTree>
    <p:extLst>
      <p:ext uri="{BB962C8B-B14F-4D97-AF65-F5344CB8AC3E}">
        <p14:creationId xmlns:p14="http://schemas.microsoft.com/office/powerpoint/2010/main" xmlns="" val="170058548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normAutofit fontScale="92500" lnSpcReduction="20000"/>
          </a:bodyPr>
          <a:lstStyle/>
          <a:p>
            <a:r>
              <a:rPr lang="es-MX" dirty="0" smtClean="0"/>
              <a:t>El Combustible </a:t>
            </a:r>
            <a:r>
              <a:rPr lang="es-MX" dirty="0"/>
              <a:t>es cualquier material capaz de liberar energía cuando se oxida de forma violenta con desprendimiento de calor poco a poco. Supone la liberación de una energía de su forma potencial (energía de enlace) a una forma utilizable sea directamente (energía térmica) o energía mecánica (motores térmicos) dejando como residuo calor (energía térmica), dióxido de carbono y algún otro compuesto químico</a:t>
            </a:r>
            <a:r>
              <a:rPr lang="es-MX" dirty="0" smtClean="0"/>
              <a:t>.</a:t>
            </a:r>
          </a:p>
          <a:p>
            <a:r>
              <a:rPr lang="es-MX" dirty="0"/>
              <a:t>La principal característica de un combustible es el calor desprendido por la combustión completa una unidad de masa (kilogramo) de combustible, llamado poder calorífico, se mide en julios partido por kilogramo, en el sistema </a:t>
            </a:r>
            <a:r>
              <a:rPr lang="es-MX" dirty="0" smtClean="0"/>
              <a:t>internacional.</a:t>
            </a:r>
          </a:p>
        </p:txBody>
      </p:sp>
      <p:sp>
        <p:nvSpPr>
          <p:cNvPr id="2" name="1 Título"/>
          <p:cNvSpPr>
            <a:spLocks noGrp="1"/>
          </p:cNvSpPr>
          <p:nvPr>
            <p:ph type="title"/>
          </p:nvPr>
        </p:nvSpPr>
        <p:spPr/>
        <p:txBody>
          <a:bodyPr>
            <a:normAutofit fontScale="90000"/>
          </a:bodyPr>
          <a:lstStyle/>
          <a:p>
            <a:r>
              <a:rPr lang="es-MX" dirty="0" smtClean="0"/>
              <a:t>Características químicas físicas del combustible</a:t>
            </a:r>
            <a:endParaRPr lang="es-MX" dirty="0"/>
          </a:p>
        </p:txBody>
      </p:sp>
    </p:spTree>
    <p:extLst>
      <p:ext uri="{BB962C8B-B14F-4D97-AF65-F5344CB8AC3E}">
        <p14:creationId xmlns:p14="http://schemas.microsoft.com/office/powerpoint/2010/main" xmlns="" val="100492412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normAutofit/>
          </a:bodyPr>
          <a:lstStyle/>
          <a:p>
            <a:r>
              <a:rPr lang="es-MX" dirty="0"/>
              <a:t>La combustión es una reacción química de oxidación, en la cual generalmente se desprende una gran cantidad de energía, en forma de calor y luz, manifestándose visualmente como fuego.</a:t>
            </a:r>
          </a:p>
          <a:p>
            <a:r>
              <a:rPr lang="es-MX" dirty="0"/>
              <a:t>En toda combustión existe un elemento que arde (combustible) y otro que produce la combustión (comburente), generalmente oxígeno en forma de O2 gaseoso. Los explosivos tienen oxígeno ligado químicamente, por lo que no necesitan el oxígeno del aire para realizar la combustión</a:t>
            </a:r>
            <a:r>
              <a:rPr lang="es-MX" dirty="0" smtClean="0"/>
              <a:t>.</a:t>
            </a:r>
          </a:p>
        </p:txBody>
      </p:sp>
      <p:sp>
        <p:nvSpPr>
          <p:cNvPr id="2" name="1 Título"/>
          <p:cNvSpPr>
            <a:spLocks noGrp="1"/>
          </p:cNvSpPr>
          <p:nvPr>
            <p:ph type="title"/>
          </p:nvPr>
        </p:nvSpPr>
        <p:spPr/>
        <p:txBody>
          <a:bodyPr/>
          <a:lstStyle/>
          <a:p>
            <a:r>
              <a:rPr lang="es-MX" dirty="0" smtClean="0"/>
              <a:t>combustión</a:t>
            </a:r>
            <a:endParaRPr lang="es-MX" dirty="0"/>
          </a:p>
        </p:txBody>
      </p:sp>
    </p:spTree>
    <p:extLst>
      <p:ext uri="{BB962C8B-B14F-4D97-AF65-F5344CB8AC3E}">
        <p14:creationId xmlns:p14="http://schemas.microsoft.com/office/powerpoint/2010/main" xmlns="" val="379505020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normAutofit fontScale="77500" lnSpcReduction="20000"/>
          </a:bodyPr>
          <a:lstStyle/>
          <a:p>
            <a:r>
              <a:rPr lang="es-MX" dirty="0"/>
              <a:t> Los gases son fluidos altamente compresibles, que experimentan grandes cambios de densidad con la presión y la temperatura. Las moléculas que constituyen un gas casi no son atraídas unas por otras, por lo que se mueven en el vacío a gran velocidad y muy separadas unas de otras, explicando así las propiedades:</a:t>
            </a:r>
          </a:p>
          <a:p>
            <a:r>
              <a:rPr lang="es-MX" dirty="0"/>
              <a:t>Las moléculas de un gas se encuentran prácticamente libres, de modo que son capaces de distribuirse por todo el espacio en el cual son contenidos. Las fuerzas gravitatorias y de atracción entre las moléculas son despreciables, en comparación con la velocidad a que se mueven sus moléculas.</a:t>
            </a:r>
          </a:p>
          <a:p>
            <a:r>
              <a:rPr lang="es-MX" dirty="0"/>
              <a:t>Los gases ocupan completamente el volumen del recipiente que los contiene.</a:t>
            </a:r>
          </a:p>
          <a:p>
            <a:r>
              <a:rPr lang="es-MX" dirty="0"/>
              <a:t>Los gases no tienen forma definida, adoptando la de los recipientes que las contiene</a:t>
            </a:r>
            <a:r>
              <a:rPr lang="es-MX" dirty="0" smtClean="0"/>
              <a:t>.</a:t>
            </a:r>
          </a:p>
          <a:p>
            <a:r>
              <a:rPr lang="es-MX" dirty="0">
                <a:hlinkClick r:id="rId2"/>
              </a:rPr>
              <a:t>http://es.wikipedia.org/wiki/Gas</a:t>
            </a:r>
            <a:endParaRPr lang="es-MX" dirty="0"/>
          </a:p>
        </p:txBody>
      </p:sp>
      <p:sp>
        <p:nvSpPr>
          <p:cNvPr id="2" name="1 Título"/>
          <p:cNvSpPr>
            <a:spLocks noGrp="1"/>
          </p:cNvSpPr>
          <p:nvPr>
            <p:ph type="title"/>
          </p:nvPr>
        </p:nvSpPr>
        <p:spPr/>
        <p:txBody>
          <a:bodyPr/>
          <a:lstStyle/>
          <a:p>
            <a:r>
              <a:rPr lang="es-MX" dirty="0" smtClean="0"/>
              <a:t>gases:</a:t>
            </a:r>
            <a:endParaRPr lang="es-MX" dirty="0"/>
          </a:p>
        </p:txBody>
      </p:sp>
    </p:spTree>
    <p:extLst>
      <p:ext uri="{BB962C8B-B14F-4D97-AF65-F5344CB8AC3E}">
        <p14:creationId xmlns:p14="http://schemas.microsoft.com/office/powerpoint/2010/main" xmlns="" val="133782107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normAutofit/>
          </a:bodyPr>
          <a:lstStyle/>
          <a:p>
            <a:r>
              <a:rPr lang="es-MX" dirty="0"/>
              <a:t>En condiciones normales, la combustión total de 1 gramo de gasolina se consigue con 14.8 gramos de aire. Sin embargo, los motores de pistón no son capaces de crear las condiciones de homogeneidad entre aire y gasolina para quemarla el ciento por ciento. Para contrarrestar esta deficiencia los sistemas de alimentación están diseñados de manera que la mezcla contenga un 10 por ciento más de aire por gramo de gasolina. </a:t>
            </a:r>
            <a:endParaRPr lang="es-MX" dirty="0" smtClean="0"/>
          </a:p>
        </p:txBody>
      </p:sp>
      <p:sp>
        <p:nvSpPr>
          <p:cNvPr id="2" name="1 Título"/>
          <p:cNvSpPr>
            <a:spLocks noGrp="1"/>
          </p:cNvSpPr>
          <p:nvPr>
            <p:ph type="title"/>
          </p:nvPr>
        </p:nvSpPr>
        <p:spPr/>
        <p:txBody>
          <a:bodyPr>
            <a:normAutofit fontScale="90000"/>
          </a:bodyPr>
          <a:lstStyle/>
          <a:p>
            <a:r>
              <a:rPr lang="es-MX" dirty="0" smtClean="0"/>
              <a:t>Porcentaje de mezcla de aire de combustible</a:t>
            </a:r>
            <a:endParaRPr lang="es-MX" dirty="0"/>
          </a:p>
        </p:txBody>
      </p:sp>
    </p:spTree>
    <p:extLst>
      <p:ext uri="{BB962C8B-B14F-4D97-AF65-F5344CB8AC3E}">
        <p14:creationId xmlns:p14="http://schemas.microsoft.com/office/powerpoint/2010/main" xmlns="" val="118477955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normAutofit/>
          </a:bodyPr>
          <a:lstStyle/>
          <a:p>
            <a:r>
              <a:rPr lang="es-MX" dirty="0"/>
              <a:t>En un motor alternativo a ciclo Otto (gasolina), la cámara de combustión es el espacio remanente entre la parte superior del pistón cuando éste se encuentra en el punto muerto superior </a:t>
            </a:r>
            <a:r>
              <a:rPr lang="es-MX" dirty="0" smtClean="0"/>
              <a:t> </a:t>
            </a:r>
            <a:r>
              <a:rPr lang="es-MX" dirty="0"/>
              <a:t>y la culata o tapa de cilindros. En un ciclo Diésel (gas </a:t>
            </a:r>
            <a:r>
              <a:rPr lang="es-MX" dirty="0" smtClean="0"/>
              <a:t>oíl),</a:t>
            </a:r>
            <a:r>
              <a:rPr lang="es-MX" dirty="0"/>
              <a:t>de inyección directa, la cámara de combustión principal se encuentra mecanizada en la cabeza del pistón. En los de inyección indirecta, hay una </a:t>
            </a:r>
            <a:r>
              <a:rPr lang="es-MX" dirty="0" smtClean="0"/>
              <a:t>pre cámara </a:t>
            </a:r>
            <a:r>
              <a:rPr lang="es-MX" dirty="0"/>
              <a:t>de combustión o una cámara de turbulencia</a:t>
            </a:r>
            <a:r>
              <a:rPr lang="es-MX" dirty="0" smtClean="0"/>
              <a:t>.</a:t>
            </a:r>
          </a:p>
        </p:txBody>
      </p:sp>
      <p:sp>
        <p:nvSpPr>
          <p:cNvPr id="2" name="1 Título"/>
          <p:cNvSpPr>
            <a:spLocks noGrp="1"/>
          </p:cNvSpPr>
          <p:nvPr>
            <p:ph type="title"/>
          </p:nvPr>
        </p:nvSpPr>
        <p:spPr/>
        <p:txBody>
          <a:bodyPr/>
          <a:lstStyle/>
          <a:p>
            <a:r>
              <a:rPr lang="es-MX" dirty="0" smtClean="0"/>
              <a:t>Cámara de combustión</a:t>
            </a:r>
            <a:endParaRPr lang="es-MX" dirty="0"/>
          </a:p>
        </p:txBody>
      </p:sp>
    </p:spTree>
    <p:extLst>
      <p:ext uri="{BB962C8B-B14F-4D97-AF65-F5344CB8AC3E}">
        <p14:creationId xmlns:p14="http://schemas.microsoft.com/office/powerpoint/2010/main" xmlns="" val="47333597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normAutofit fontScale="92500" lnSpcReduction="20000"/>
          </a:bodyPr>
          <a:lstStyle/>
          <a:p>
            <a:r>
              <a:rPr lang="es-MX" dirty="0"/>
              <a:t>Cuando se produce una reacción química exotérmica, se establece </a:t>
            </a:r>
            <a:r>
              <a:rPr lang="es-MX" dirty="0" smtClean="0"/>
              <a:t>una ecuación </a:t>
            </a:r>
            <a:r>
              <a:rPr lang="es-MX" dirty="0"/>
              <a:t>de unos elementos iníciales que reaccionan y cambian </a:t>
            </a:r>
            <a:r>
              <a:rPr lang="es-MX" dirty="0" smtClean="0"/>
              <a:t>sus características </a:t>
            </a:r>
            <a:r>
              <a:rPr lang="es-MX" dirty="0"/>
              <a:t>químicas para dar lugar a unos productos, o </a:t>
            </a:r>
            <a:r>
              <a:rPr lang="es-MX" dirty="0" smtClean="0"/>
              <a:t>elementos diferentes </a:t>
            </a:r>
            <a:r>
              <a:rPr lang="es-MX" dirty="0"/>
              <a:t>de aquellos que reaccionan inicialmente</a:t>
            </a:r>
            <a:r>
              <a:rPr lang="es-MX" dirty="0" smtClean="0"/>
              <a:t>. Ninguno </a:t>
            </a:r>
            <a:r>
              <a:rPr lang="es-MX" dirty="0"/>
              <a:t>de los elementos iníciales se destruye, sino que todos </a:t>
            </a:r>
            <a:r>
              <a:rPr lang="es-MX" dirty="0" smtClean="0"/>
              <a:t>son transformados </a:t>
            </a:r>
            <a:r>
              <a:rPr lang="es-MX" dirty="0"/>
              <a:t>en mayor o menor medida. Aun cuando se </a:t>
            </a:r>
            <a:r>
              <a:rPr lang="es-MX" dirty="0" smtClean="0"/>
              <a:t>encuentren dispersos</a:t>
            </a:r>
            <a:r>
              <a:rPr lang="es-MX" dirty="0"/>
              <a:t>, los productos de la combustión son iguales en peso y volumen </a:t>
            </a:r>
            <a:r>
              <a:rPr lang="es-MX" dirty="0" smtClean="0"/>
              <a:t>aquellas </a:t>
            </a:r>
            <a:r>
              <a:rPr lang="es-MX" dirty="0"/>
              <a:t>del combustible de la combustión</a:t>
            </a:r>
            <a:r>
              <a:rPr lang="es-MX" dirty="0" smtClean="0"/>
              <a:t>. En </a:t>
            </a:r>
            <a:r>
              <a:rPr lang="es-MX" dirty="0"/>
              <a:t>definitiva, se puede decir que se cumple aquel famoso principio de </a:t>
            </a:r>
            <a:r>
              <a:rPr lang="es-MX" dirty="0" smtClean="0"/>
              <a:t>la ciencia </a:t>
            </a:r>
            <a:r>
              <a:rPr lang="es-MX" dirty="0"/>
              <a:t>que asevera que "la materia ni se crea ni se destruye, tan sólo </a:t>
            </a:r>
            <a:r>
              <a:rPr lang="es-MX" dirty="0" smtClean="0"/>
              <a:t>se transforma</a:t>
            </a:r>
            <a:r>
              <a:rPr lang="es-MX" dirty="0"/>
              <a:t>. Cuando un material combustible se quema, se generan </a:t>
            </a:r>
            <a:r>
              <a:rPr lang="es-MX" dirty="0" smtClean="0"/>
              <a:t>ciertos productos</a:t>
            </a:r>
            <a:r>
              <a:rPr lang="es-MX" dirty="0"/>
              <a:t>. Son los productos de la combustión. </a:t>
            </a:r>
          </a:p>
        </p:txBody>
      </p:sp>
      <p:sp>
        <p:nvSpPr>
          <p:cNvPr id="2" name="1 Título"/>
          <p:cNvSpPr>
            <a:spLocks noGrp="1"/>
          </p:cNvSpPr>
          <p:nvPr>
            <p:ph type="title"/>
          </p:nvPr>
        </p:nvSpPr>
        <p:spPr/>
        <p:txBody>
          <a:bodyPr>
            <a:normAutofit fontScale="90000"/>
          </a:bodyPr>
          <a:lstStyle/>
          <a:p>
            <a:r>
              <a:rPr lang="es-MX" dirty="0"/>
              <a:t> </a:t>
            </a:r>
            <a:br>
              <a:rPr lang="es-MX" dirty="0"/>
            </a:br>
            <a:r>
              <a:rPr lang="es-MX" dirty="0"/>
              <a:t>Productos de la combustión</a:t>
            </a:r>
            <a:br>
              <a:rPr lang="es-MX" dirty="0"/>
            </a:br>
            <a:endParaRPr lang="es-MX" dirty="0"/>
          </a:p>
        </p:txBody>
      </p:sp>
    </p:spTree>
    <p:extLst>
      <p:ext uri="{BB962C8B-B14F-4D97-AF65-F5344CB8AC3E}">
        <p14:creationId xmlns:p14="http://schemas.microsoft.com/office/powerpoint/2010/main" xmlns="" val="247705866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normAutofit fontScale="92500" lnSpcReduction="10000"/>
          </a:bodyPr>
          <a:lstStyle/>
          <a:p>
            <a:r>
              <a:rPr lang="es-MX" dirty="0"/>
              <a:t>Los contaminantes presentes en la atmósfera proceden de dos tipos de fuentes emisoras bien diferenciadas: las naturales y las antropogénicas. En el primer caso la presencia de contaminantes se debe a causas naturales, mientras que en el segundo tiene su origen en las actividades humanas.</a:t>
            </a:r>
          </a:p>
          <a:p>
            <a:endParaRPr lang="es-MX" dirty="0"/>
          </a:p>
          <a:p>
            <a:r>
              <a:rPr lang="es-MX" dirty="0"/>
              <a:t>Las emisiones primarias originadas por los focos naturales provienen fundamentalmente de los volcanes, incendios forestales y descomposición de la materia orgánica en el suelo y en los océanos</a:t>
            </a:r>
            <a:r>
              <a:rPr lang="es-MX" dirty="0" smtClean="0"/>
              <a:t>.</a:t>
            </a:r>
          </a:p>
        </p:txBody>
      </p:sp>
      <p:sp>
        <p:nvSpPr>
          <p:cNvPr id="2" name="1 Título"/>
          <p:cNvSpPr>
            <a:spLocks noGrp="1"/>
          </p:cNvSpPr>
          <p:nvPr>
            <p:ph type="title"/>
          </p:nvPr>
        </p:nvSpPr>
        <p:spPr/>
        <p:txBody>
          <a:bodyPr>
            <a:normAutofit fontScale="90000"/>
          </a:bodyPr>
          <a:lstStyle/>
          <a:p>
            <a:r>
              <a:rPr lang="es-MX" dirty="0"/>
              <a:t>Orígenes químicos de las emisiones</a:t>
            </a:r>
          </a:p>
        </p:txBody>
      </p:sp>
    </p:spTree>
    <p:extLst>
      <p:ext uri="{BB962C8B-B14F-4D97-AF65-F5344CB8AC3E}">
        <p14:creationId xmlns:p14="http://schemas.microsoft.com/office/powerpoint/2010/main" xmlns="" val="149494083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lstStyle/>
          <a:p>
            <a:r>
              <a:rPr lang="es-MX" dirty="0"/>
              <a:t>La volatilidad de una gasolina es el rango de temperaturas desde que comienza a hervir la mezcla hasta que se evapora todo el líquido (normalmente hasta los 200 grados Celsius</a:t>
            </a:r>
            <a:r>
              <a:rPr lang="es-MX" dirty="0" smtClean="0"/>
              <a:t>).</a:t>
            </a:r>
          </a:p>
        </p:txBody>
      </p:sp>
      <p:sp>
        <p:nvSpPr>
          <p:cNvPr id="2" name="1 Título"/>
          <p:cNvSpPr>
            <a:spLocks noGrp="1"/>
          </p:cNvSpPr>
          <p:nvPr>
            <p:ph type="title"/>
          </p:nvPr>
        </p:nvSpPr>
        <p:spPr/>
        <p:txBody>
          <a:bodyPr>
            <a:normAutofit fontScale="90000"/>
          </a:bodyPr>
          <a:lstStyle/>
          <a:p>
            <a:r>
              <a:rPr lang="es-MX" dirty="0" smtClean="0"/>
              <a:t>Volatilidad de la gasolina</a:t>
            </a:r>
            <a:endParaRPr lang="es-MX" dirty="0"/>
          </a:p>
        </p:txBody>
      </p:sp>
    </p:spTree>
    <p:extLst>
      <p:ext uri="{BB962C8B-B14F-4D97-AF65-F5344CB8AC3E}">
        <p14:creationId xmlns:p14="http://schemas.microsoft.com/office/powerpoint/2010/main" xmlns="" val="29812058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normAutofit/>
          </a:bodyPr>
          <a:lstStyle/>
          <a:p>
            <a:r>
              <a:rPr lang="es-MX" dirty="0" smtClean="0"/>
              <a:t>El plomo</a:t>
            </a:r>
            <a:r>
              <a:rPr lang="es-MX" dirty="0"/>
              <a:t>, (CH3CH2)4Pb, es un componente de química organometálica tóxico usado en la extinta gasolina con plomo </a:t>
            </a:r>
            <a:r>
              <a:rPr lang="es-MX" dirty="0" smtClean="0"/>
              <a:t>súper </a:t>
            </a:r>
            <a:r>
              <a:rPr lang="es-MX" dirty="0"/>
              <a:t>de 97 octanos y Normal de 92 octanos como aditivo antidetonante.</a:t>
            </a:r>
          </a:p>
          <a:p>
            <a:r>
              <a:rPr lang="es-MX" dirty="0"/>
              <a:t>El plomo como no interviene en la combustión es expulsado con los gases de escape. Es un metal pesado venenoso para el cuerpo humano ya que ataca al sistema nervioso. Actualmente se utilizan gasolina sin plomo que utilizan otros elementos no contaminantes como antidetonante</a:t>
            </a:r>
            <a:r>
              <a:rPr lang="es-MX" dirty="0" smtClean="0"/>
              <a:t>.</a:t>
            </a:r>
          </a:p>
        </p:txBody>
      </p:sp>
      <p:sp>
        <p:nvSpPr>
          <p:cNvPr id="2" name="1 Título"/>
          <p:cNvSpPr>
            <a:spLocks noGrp="1"/>
          </p:cNvSpPr>
          <p:nvPr>
            <p:ph type="title"/>
          </p:nvPr>
        </p:nvSpPr>
        <p:spPr/>
        <p:txBody>
          <a:bodyPr/>
          <a:lstStyle/>
          <a:p>
            <a:r>
              <a:rPr lang="es-MX" dirty="0" smtClean="0"/>
              <a:t>Plomo en gasolina</a:t>
            </a:r>
            <a:endParaRPr lang="es-MX" dirty="0"/>
          </a:p>
        </p:txBody>
      </p:sp>
    </p:spTree>
    <p:extLst>
      <p:ext uri="{BB962C8B-B14F-4D97-AF65-F5344CB8AC3E}">
        <p14:creationId xmlns:p14="http://schemas.microsoft.com/office/powerpoint/2010/main" xmlns="" val="149709919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lstStyle/>
          <a:p>
            <a:r>
              <a:rPr lang="es-MX" dirty="0"/>
              <a:t>El </a:t>
            </a:r>
            <a:r>
              <a:rPr lang="es-MX" b="1" dirty="0"/>
              <a:t>ciclo Otto</a:t>
            </a:r>
            <a:r>
              <a:rPr lang="es-MX" dirty="0"/>
              <a:t> es el ciclo termodinámico que se aplica en los motores de combustión interna de encendido provocado (motores de gasolina). Se caracteriza porque en una primera aproximación teórica, todo el calor se aporta a </a:t>
            </a:r>
            <a:r>
              <a:rPr lang="es-MX" dirty="0" smtClean="0"/>
              <a:t>volumen </a:t>
            </a:r>
            <a:r>
              <a:rPr lang="es-MX" dirty="0"/>
              <a:t>constante.</a:t>
            </a:r>
          </a:p>
        </p:txBody>
      </p:sp>
      <p:sp>
        <p:nvSpPr>
          <p:cNvPr id="3" name="2 Título"/>
          <p:cNvSpPr>
            <a:spLocks noGrp="1"/>
          </p:cNvSpPr>
          <p:nvPr>
            <p:ph type="title"/>
          </p:nvPr>
        </p:nvSpPr>
        <p:spPr/>
        <p:txBody>
          <a:bodyPr/>
          <a:lstStyle/>
          <a:p>
            <a:r>
              <a:rPr lang="es-MX" dirty="0" smtClean="0"/>
              <a:t>Cicló Otto</a:t>
            </a:r>
            <a:endParaRPr lang="es-MX" dirty="0"/>
          </a:p>
        </p:txBody>
      </p:sp>
      <p:pic>
        <p:nvPicPr>
          <p:cNvPr id="1026" name="Picture 2" descr="http://www.demecanicos.com/wp-content/uploads/2009/12/ciclo-otto1.png"/>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4355976" y="4149080"/>
            <a:ext cx="4257675" cy="2514600"/>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125492547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normAutofit/>
          </a:bodyPr>
          <a:lstStyle/>
          <a:p>
            <a:r>
              <a:rPr lang="es-MX" dirty="0"/>
              <a:t>aceite de motor, por extensión, a todo aceite que se utiliza para lubricar los motores de combustión interna. Su propósito principal es lubricar las partes móviles reduciendo la fricción. Además de lubricar el aceite también limpia, inhibe la corrosión y reduce la temperatura del motor transmitiendo el calor lejos de las partes móviles para disiparlo</a:t>
            </a:r>
            <a:r>
              <a:rPr lang="es-MX" dirty="0" smtClean="0"/>
              <a:t>.</a:t>
            </a:r>
          </a:p>
        </p:txBody>
      </p:sp>
      <p:sp>
        <p:nvSpPr>
          <p:cNvPr id="2" name="1 Título"/>
          <p:cNvSpPr>
            <a:spLocks noGrp="1"/>
          </p:cNvSpPr>
          <p:nvPr>
            <p:ph type="title"/>
          </p:nvPr>
        </p:nvSpPr>
        <p:spPr/>
        <p:txBody>
          <a:bodyPr/>
          <a:lstStyle/>
          <a:p>
            <a:r>
              <a:rPr lang="es-MX" dirty="0" smtClean="0"/>
              <a:t>Aceite de motor</a:t>
            </a:r>
            <a:endParaRPr lang="es-MX" dirty="0"/>
          </a:p>
        </p:txBody>
      </p:sp>
    </p:spTree>
    <p:extLst>
      <p:ext uri="{BB962C8B-B14F-4D97-AF65-F5344CB8AC3E}">
        <p14:creationId xmlns:p14="http://schemas.microsoft.com/office/powerpoint/2010/main" xmlns="" val="411620058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normAutofit/>
          </a:bodyPr>
          <a:lstStyle/>
          <a:p>
            <a:r>
              <a:rPr lang="es-MX" dirty="0"/>
              <a:t>Emisiones son todos los fluidos gaseosos, puros o con sustancias en suspensión; así como toda forma de energía radioactiva, electromagnética o sonora, que emanen como residuos o productos de la actividad humana o natural(por ejemplo: las plantas emitan CO2</a:t>
            </a:r>
            <a:r>
              <a:rPr lang="es-MX" dirty="0" smtClean="0"/>
              <a:t>).</a:t>
            </a:r>
          </a:p>
          <a:p>
            <a:r>
              <a:rPr lang="es-MX" dirty="0">
                <a:hlinkClick r:id="rId2"/>
              </a:rPr>
              <a:t>http://es.wikipedia.org/wiki/Emisiones</a:t>
            </a:r>
            <a:endParaRPr lang="es-MX" dirty="0"/>
          </a:p>
        </p:txBody>
      </p:sp>
      <p:sp>
        <p:nvSpPr>
          <p:cNvPr id="2" name="1 Título"/>
          <p:cNvSpPr>
            <a:spLocks noGrp="1"/>
          </p:cNvSpPr>
          <p:nvPr>
            <p:ph type="title"/>
          </p:nvPr>
        </p:nvSpPr>
        <p:spPr/>
        <p:txBody>
          <a:bodyPr/>
          <a:lstStyle/>
          <a:p>
            <a:r>
              <a:rPr lang="es-MX" dirty="0" smtClean="0"/>
              <a:t>Emisiones contaminantes</a:t>
            </a:r>
            <a:endParaRPr lang="es-MX" dirty="0"/>
          </a:p>
        </p:txBody>
      </p:sp>
    </p:spTree>
    <p:extLst>
      <p:ext uri="{BB962C8B-B14F-4D97-AF65-F5344CB8AC3E}">
        <p14:creationId xmlns:p14="http://schemas.microsoft.com/office/powerpoint/2010/main" xmlns="" val="5536973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827584" y="2420888"/>
            <a:ext cx="7488948" cy="4104456"/>
          </a:xfrm>
        </p:spPr>
        <p:txBody>
          <a:bodyPr>
            <a:normAutofit fontScale="70000" lnSpcReduction="20000"/>
          </a:bodyPr>
          <a:lstStyle/>
          <a:p>
            <a:pPr marL="68580" indent="0">
              <a:buNone/>
            </a:pPr>
            <a:r>
              <a:rPr lang="es-MX" dirty="0"/>
              <a:t>El aire está compuesto básicamente por dos gases: nitrógeno (N2) y oxígeno (02). En un volumen determinado de aire se encuentra una proporción de nitrógeno (N2) del 79 % mientras que el contenido de oxígeno es aproximadamente de un 21 %..</a:t>
            </a:r>
          </a:p>
          <a:p>
            <a:pPr marL="68580" indent="0">
              <a:buNone/>
            </a:pPr>
            <a:r>
              <a:rPr lang="es-MX" dirty="0"/>
              <a:t>El nitrógeno durante la combustión, en principio, no se combina con nada y tal como entra en el cilindro es expulsado al exterior sin modificación alguna, excepto en pequeñas cantidades, para formar óxidos de nitrógeno (</a:t>
            </a:r>
            <a:r>
              <a:rPr lang="es-MX" dirty="0" err="1"/>
              <a:t>NOx</a:t>
            </a:r>
            <a:r>
              <a:rPr lang="es-MX" dirty="0"/>
              <a:t>). El oxígeno es el elemento indispensable para producir la combustión de la mezcla.</a:t>
            </a:r>
          </a:p>
          <a:p>
            <a:pPr marL="68580" indent="0">
              <a:buNone/>
            </a:pPr>
            <a:r>
              <a:rPr lang="es-MX" dirty="0" smtClean="0"/>
              <a:t>Cuando </a:t>
            </a:r>
            <a:r>
              <a:rPr lang="es-MX" dirty="0"/>
              <a:t>se habla de la composición de los gases de escape de un vehículo se utilizan siempre los mismos términos: monóxido de carbono, óxido nítrico, partículas de hollín o hidrocarburos. Decir que estas sustancias representan una fracción muy pequeña del total de los gases de escape. Debido a ello, antes de describir las diferentes sustancias que integran los gases de escape, le mostramos a continuación la composición aproximada de los gases que despiden los motores </a:t>
            </a:r>
            <a:r>
              <a:rPr lang="es-MX" dirty="0" smtClean="0"/>
              <a:t>diésel </a:t>
            </a:r>
            <a:r>
              <a:rPr lang="es-MX" dirty="0"/>
              <a:t>y de gasolina</a:t>
            </a:r>
            <a:r>
              <a:rPr lang="es-MX" dirty="0" smtClean="0"/>
              <a:t>.</a:t>
            </a:r>
          </a:p>
        </p:txBody>
      </p:sp>
      <p:sp>
        <p:nvSpPr>
          <p:cNvPr id="2" name="1 Título"/>
          <p:cNvSpPr>
            <a:spLocks noGrp="1"/>
          </p:cNvSpPr>
          <p:nvPr>
            <p:ph type="title"/>
          </p:nvPr>
        </p:nvSpPr>
        <p:spPr/>
        <p:txBody>
          <a:bodyPr>
            <a:normAutofit fontScale="90000"/>
          </a:bodyPr>
          <a:lstStyle/>
          <a:p>
            <a:r>
              <a:rPr lang="es-MX" dirty="0" smtClean="0"/>
              <a:t>Mezcla de componentes de escape</a:t>
            </a:r>
            <a:endParaRPr lang="es-MX" dirty="0"/>
          </a:p>
        </p:txBody>
      </p:sp>
    </p:spTree>
    <p:extLst>
      <p:ext uri="{BB962C8B-B14F-4D97-AF65-F5344CB8AC3E}">
        <p14:creationId xmlns:p14="http://schemas.microsoft.com/office/powerpoint/2010/main" xmlns="" val="376518588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normAutofit/>
          </a:bodyPr>
          <a:lstStyle/>
          <a:p>
            <a:pPr marL="68580" indent="0">
              <a:buNone/>
            </a:pPr>
            <a:r>
              <a:rPr lang="es-MX" dirty="0"/>
              <a:t>• Los combustibles </a:t>
            </a:r>
            <a:r>
              <a:rPr lang="es-MX" dirty="0" smtClean="0"/>
              <a:t>sólidos(carbón </a:t>
            </a:r>
            <a:r>
              <a:rPr lang="es-MX" dirty="0"/>
              <a:t>duro, carbón bituminoso, turba, madera, </a:t>
            </a:r>
            <a:r>
              <a:rPr lang="es-MX" dirty="0" smtClean="0"/>
              <a:t>paja</a:t>
            </a:r>
            <a:r>
              <a:rPr lang="es-MX" dirty="0"/>
              <a:t>) contienen carbono (C), hidrógeno (H2), oxígeno (O2), y pequeñas </a:t>
            </a:r>
            <a:r>
              <a:rPr lang="es-MX" dirty="0" smtClean="0"/>
              <a:t>cantidades </a:t>
            </a:r>
            <a:r>
              <a:rPr lang="es-MX" dirty="0"/>
              <a:t>de azufre (S), nitrógeno (N2), y agua (H2O). El mayor problema </a:t>
            </a:r>
            <a:r>
              <a:rPr lang="es-MX" dirty="0" smtClean="0"/>
              <a:t>cuando </a:t>
            </a:r>
            <a:r>
              <a:rPr lang="es-MX" dirty="0"/>
              <a:t>se manejan estos combustibles es la formación de grandes </a:t>
            </a:r>
            <a:r>
              <a:rPr lang="es-MX" dirty="0" smtClean="0"/>
              <a:t>cantidades de </a:t>
            </a:r>
            <a:r>
              <a:rPr lang="es-MX" dirty="0"/>
              <a:t>ceniza, partículas y </a:t>
            </a:r>
            <a:r>
              <a:rPr lang="es-MX" dirty="0" smtClean="0"/>
              <a:t>hollín.</a:t>
            </a:r>
          </a:p>
          <a:p>
            <a:pPr marL="68580" indent="0">
              <a:buNone/>
            </a:pPr>
            <a:r>
              <a:rPr lang="es-MX" dirty="0">
                <a:hlinkClick r:id="rId2"/>
              </a:rPr>
              <a:t>http://www.testo.com/online/embedded/Sites/ARG/SharedDocuments/Downloads/Guia_emisiones.pdf</a:t>
            </a:r>
            <a:endParaRPr lang="es-MX" dirty="0" smtClean="0"/>
          </a:p>
          <a:p>
            <a:pPr marL="68580" indent="0">
              <a:buNone/>
            </a:pPr>
            <a:endParaRPr lang="es-MX" dirty="0"/>
          </a:p>
        </p:txBody>
      </p:sp>
      <p:sp>
        <p:nvSpPr>
          <p:cNvPr id="2" name="1 Título"/>
          <p:cNvSpPr>
            <a:spLocks noGrp="1"/>
          </p:cNvSpPr>
          <p:nvPr>
            <p:ph type="title"/>
          </p:nvPr>
        </p:nvSpPr>
        <p:spPr/>
        <p:txBody>
          <a:bodyPr>
            <a:normAutofit fontScale="90000"/>
          </a:bodyPr>
          <a:lstStyle/>
          <a:p>
            <a:r>
              <a:rPr lang="es-MX" dirty="0"/>
              <a:t>Concentración de gases y la ecuación de </a:t>
            </a:r>
            <a:r>
              <a:rPr lang="es-MX" dirty="0" smtClean="0"/>
              <a:t>combustión</a:t>
            </a:r>
            <a:endParaRPr lang="es-MX" dirty="0"/>
          </a:p>
        </p:txBody>
      </p:sp>
    </p:spTree>
    <p:extLst>
      <p:ext uri="{BB962C8B-B14F-4D97-AF65-F5344CB8AC3E}">
        <p14:creationId xmlns:p14="http://schemas.microsoft.com/office/powerpoint/2010/main" xmlns="" val="287912615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normAutofit/>
          </a:bodyPr>
          <a:lstStyle/>
          <a:p>
            <a:r>
              <a:rPr lang="es-MX" dirty="0"/>
              <a:t>El valor ideal o teórico de tal relación es el correspondiente a la relación </a:t>
            </a:r>
            <a:r>
              <a:rPr lang="es-MX" dirty="0" smtClean="0"/>
              <a:t>estequiometria </a:t>
            </a:r>
            <a:r>
              <a:rPr lang="es-MX" dirty="0"/>
              <a:t>o proporción exacta entre las masas de las substancias que forman parte de la reacción para conseguir una completa combinación </a:t>
            </a:r>
            <a:r>
              <a:rPr lang="es-MX" dirty="0" smtClean="0"/>
              <a:t>química. </a:t>
            </a:r>
            <a:r>
              <a:rPr lang="es-MX" dirty="0"/>
              <a:t>Cuando se trate de gasolinas comerciales, dicha relación está comprendida entre 14,7 y 15,1 (es decir, unos 15 kg de aire por cada kilogramo de gasolina). </a:t>
            </a:r>
            <a:endParaRPr lang="es-MX" dirty="0" smtClean="0"/>
          </a:p>
        </p:txBody>
      </p:sp>
      <p:sp>
        <p:nvSpPr>
          <p:cNvPr id="2" name="1 Título"/>
          <p:cNvSpPr>
            <a:spLocks noGrp="1"/>
          </p:cNvSpPr>
          <p:nvPr>
            <p:ph type="title"/>
          </p:nvPr>
        </p:nvSpPr>
        <p:spPr/>
        <p:txBody>
          <a:bodyPr>
            <a:normAutofit fontScale="90000"/>
          </a:bodyPr>
          <a:lstStyle/>
          <a:p>
            <a:r>
              <a:rPr lang="es-MX" dirty="0"/>
              <a:t>Relación </a:t>
            </a:r>
            <a:r>
              <a:rPr lang="es-MX" dirty="0" smtClean="0"/>
              <a:t>estequiometria </a:t>
            </a:r>
            <a:r>
              <a:rPr lang="es-MX" dirty="0"/>
              <a:t>aire </a:t>
            </a:r>
          </a:p>
        </p:txBody>
      </p:sp>
    </p:spTree>
    <p:extLst>
      <p:ext uri="{BB962C8B-B14F-4D97-AF65-F5344CB8AC3E}">
        <p14:creationId xmlns:p14="http://schemas.microsoft.com/office/powerpoint/2010/main" xmlns="" val="234839872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normAutofit/>
          </a:bodyPr>
          <a:lstStyle/>
          <a:p>
            <a:r>
              <a:rPr lang="es-MX" dirty="0" smtClean="0"/>
              <a:t>Monóxido </a:t>
            </a:r>
            <a:r>
              <a:rPr lang="es-MX" dirty="0"/>
              <a:t>de </a:t>
            </a:r>
            <a:r>
              <a:rPr lang="es-MX" dirty="0" smtClean="0"/>
              <a:t>carbono</a:t>
            </a:r>
            <a:endParaRPr lang="es-MX" dirty="0"/>
          </a:p>
          <a:p>
            <a:r>
              <a:rPr lang="es-MX" dirty="0" smtClean="0"/>
              <a:t>Hidrocarburos</a:t>
            </a:r>
            <a:endParaRPr lang="es-MX" dirty="0"/>
          </a:p>
          <a:p>
            <a:r>
              <a:rPr lang="es-MX" dirty="0" smtClean="0"/>
              <a:t>Óxidos </a:t>
            </a:r>
            <a:r>
              <a:rPr lang="es-MX" dirty="0"/>
              <a:t>de </a:t>
            </a:r>
            <a:r>
              <a:rPr lang="es-MX" dirty="0" smtClean="0"/>
              <a:t>nitrógeno </a:t>
            </a:r>
            <a:endParaRPr lang="es-MX" dirty="0"/>
          </a:p>
          <a:p>
            <a:r>
              <a:rPr lang="es-MX" dirty="0" smtClean="0"/>
              <a:t>Ozono</a:t>
            </a:r>
            <a:endParaRPr lang="es-MX" dirty="0"/>
          </a:p>
          <a:p>
            <a:r>
              <a:rPr lang="es-MX" dirty="0" smtClean="0"/>
              <a:t>Cetanos </a:t>
            </a:r>
            <a:endParaRPr lang="es-MX" dirty="0"/>
          </a:p>
          <a:p>
            <a:r>
              <a:rPr lang="es-MX" dirty="0" smtClean="0"/>
              <a:t>Suciedad </a:t>
            </a:r>
            <a:r>
              <a:rPr lang="es-MX" dirty="0"/>
              <a:t>en el </a:t>
            </a:r>
            <a:r>
              <a:rPr lang="es-MX" dirty="0" smtClean="0"/>
              <a:t>combustible</a:t>
            </a:r>
            <a:endParaRPr lang="es-MX" dirty="0"/>
          </a:p>
          <a:p>
            <a:r>
              <a:rPr lang="es-MX" dirty="0" smtClean="0"/>
              <a:t>Concentraciones </a:t>
            </a:r>
            <a:r>
              <a:rPr lang="es-MX" dirty="0"/>
              <a:t>de </a:t>
            </a:r>
            <a:r>
              <a:rPr lang="es-MX" dirty="0" smtClean="0"/>
              <a:t>azufre </a:t>
            </a:r>
            <a:endParaRPr lang="es-MX" dirty="0"/>
          </a:p>
          <a:p>
            <a:r>
              <a:rPr lang="es-MX" dirty="0" smtClean="0"/>
              <a:t>Aditivos</a:t>
            </a:r>
            <a:endParaRPr lang="es-MX" dirty="0"/>
          </a:p>
        </p:txBody>
      </p:sp>
      <p:sp>
        <p:nvSpPr>
          <p:cNvPr id="2" name="1 Título"/>
          <p:cNvSpPr>
            <a:spLocks noGrp="1"/>
          </p:cNvSpPr>
          <p:nvPr>
            <p:ph type="title"/>
          </p:nvPr>
        </p:nvSpPr>
        <p:spPr/>
        <p:txBody>
          <a:bodyPr>
            <a:normAutofit fontScale="90000"/>
          </a:bodyPr>
          <a:lstStyle/>
          <a:p>
            <a:r>
              <a:rPr lang="es-MX" dirty="0"/>
              <a:t>Formación de contaminantes.</a:t>
            </a:r>
          </a:p>
        </p:txBody>
      </p:sp>
    </p:spTree>
    <p:extLst>
      <p:ext uri="{BB962C8B-B14F-4D97-AF65-F5344CB8AC3E}">
        <p14:creationId xmlns:p14="http://schemas.microsoft.com/office/powerpoint/2010/main" xmlns="" val="53880774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normAutofit fontScale="85000" lnSpcReduction="20000"/>
          </a:bodyPr>
          <a:lstStyle/>
          <a:p>
            <a:r>
              <a:rPr lang="es-MX" dirty="0"/>
              <a:t>El monóxido de carbono también denominado óxido de carbono </a:t>
            </a:r>
            <a:r>
              <a:rPr lang="es-MX" dirty="0" smtClean="0"/>
              <a:t>, </a:t>
            </a:r>
            <a:r>
              <a:rPr lang="es-MX" dirty="0"/>
              <a:t>gas carbonoso y anhídrido carbonoso (los dos últimos cada vez más en desuso) cuya fórmula química es CO, es un gas inodoro, incoloro, inflamable y altamente tóxico. Puede causar la muerte cuando se respira en niveles elevados. Se produce por la combustión deficiente de sustancias como gas, gasolina, keroseno, carbón, petróleo, tabaco o madera. Las chimeneas, las calderas, los calentadores de agua o calefactores y los aparatos domésticos que queman combustible, como las estufas u hornallas de la cocina o los calentadores a queroseno, también pueden producirlo si no están funcionando bien. Los vehículos detenidos con el motor encendido también lo despiden. También se puede encontrar en las atmósferas de las estrellas de carbono</a:t>
            </a:r>
            <a:r>
              <a:rPr lang="es-MX" dirty="0" smtClean="0"/>
              <a:t>.</a:t>
            </a:r>
          </a:p>
        </p:txBody>
      </p:sp>
      <p:sp>
        <p:nvSpPr>
          <p:cNvPr id="2" name="1 Título"/>
          <p:cNvSpPr>
            <a:spLocks noGrp="1"/>
          </p:cNvSpPr>
          <p:nvPr>
            <p:ph type="title"/>
          </p:nvPr>
        </p:nvSpPr>
        <p:spPr/>
        <p:txBody>
          <a:bodyPr/>
          <a:lstStyle/>
          <a:p>
            <a:r>
              <a:rPr lang="es-MX" dirty="0" smtClean="0"/>
              <a:t>Monóxido de carbono</a:t>
            </a:r>
            <a:endParaRPr lang="es-MX" dirty="0"/>
          </a:p>
        </p:txBody>
      </p:sp>
    </p:spTree>
    <p:extLst>
      <p:ext uri="{BB962C8B-B14F-4D97-AF65-F5344CB8AC3E}">
        <p14:creationId xmlns:p14="http://schemas.microsoft.com/office/powerpoint/2010/main" xmlns="" val="355135771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normAutofit lnSpcReduction="10000"/>
          </a:bodyPr>
          <a:lstStyle/>
          <a:p>
            <a:r>
              <a:rPr lang="es-MX" dirty="0"/>
              <a:t>Los hidrocarburos son compuestos orgánicos formados únicamente por átomos de carbono e hidrógeno. La estructura molecular consiste en un armazón de átomos de carbono a los que se unen los átomos de hidrógeno. Los hidrocarburos son los compuestos básicos de la Química Orgánica. Las cadenas de átomos de carbono pueden ser lineales o ramificadas y abiertas o cerradas. Los que tienen en su molécula otros elementos químicos (heteroátomos),se denominan hidrocarburos sustituidos</a:t>
            </a:r>
            <a:r>
              <a:rPr lang="es-MX" dirty="0" smtClean="0"/>
              <a:t>.</a:t>
            </a:r>
          </a:p>
          <a:p>
            <a:endParaRPr lang="es-MX" dirty="0"/>
          </a:p>
        </p:txBody>
      </p:sp>
      <p:sp>
        <p:nvSpPr>
          <p:cNvPr id="2" name="1 Título"/>
          <p:cNvSpPr>
            <a:spLocks noGrp="1"/>
          </p:cNvSpPr>
          <p:nvPr>
            <p:ph type="title"/>
          </p:nvPr>
        </p:nvSpPr>
        <p:spPr/>
        <p:txBody>
          <a:bodyPr/>
          <a:lstStyle/>
          <a:p>
            <a:r>
              <a:rPr lang="es-MX" dirty="0"/>
              <a:t>Hidrocarburos</a:t>
            </a:r>
          </a:p>
        </p:txBody>
      </p:sp>
    </p:spTree>
    <p:extLst>
      <p:ext uri="{BB962C8B-B14F-4D97-AF65-F5344CB8AC3E}">
        <p14:creationId xmlns:p14="http://schemas.microsoft.com/office/powerpoint/2010/main" xmlns="" val="404007680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normAutofit lnSpcReduction="10000"/>
          </a:bodyPr>
          <a:lstStyle/>
          <a:p>
            <a:r>
              <a:rPr lang="es-MX" dirty="0"/>
              <a:t>El término óxidos de nitrógeno (NxOy) se aplica a varios compuestos químicos binarios gaseosos formados por la combinación de oxígeno y nitrógeno. El proceso de formación más habitual de estos compuestos inorgánicos es la combustión a altas temperaturas, proceso en el cual habitualmente el aire es el comburente.</a:t>
            </a:r>
          </a:p>
          <a:p>
            <a:r>
              <a:rPr lang="es-MX" dirty="0"/>
              <a:t>En función de la valencia atómica que utilice el nitrógeno, los óxidos de nitrógeno tienen distintas formulaciones y se aplican para ellos diferentes </a:t>
            </a:r>
            <a:r>
              <a:rPr lang="es-MX" dirty="0" smtClean="0"/>
              <a:t>nomenclaturas.</a:t>
            </a:r>
          </a:p>
        </p:txBody>
      </p:sp>
      <p:sp>
        <p:nvSpPr>
          <p:cNvPr id="2" name="1 Título"/>
          <p:cNvSpPr>
            <a:spLocks noGrp="1"/>
          </p:cNvSpPr>
          <p:nvPr>
            <p:ph type="title"/>
          </p:nvPr>
        </p:nvSpPr>
        <p:spPr/>
        <p:txBody>
          <a:bodyPr>
            <a:normAutofit/>
          </a:bodyPr>
          <a:lstStyle/>
          <a:p>
            <a:r>
              <a:rPr lang="es-MX" dirty="0"/>
              <a:t>Óxidos de nitrógeno </a:t>
            </a:r>
          </a:p>
        </p:txBody>
      </p:sp>
    </p:spTree>
    <p:extLst>
      <p:ext uri="{BB962C8B-B14F-4D97-AF65-F5344CB8AC3E}">
        <p14:creationId xmlns:p14="http://schemas.microsoft.com/office/powerpoint/2010/main" xmlns="" val="120256471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043492" y="2323652"/>
            <a:ext cx="7272924" cy="4129684"/>
          </a:xfrm>
        </p:spPr>
        <p:txBody>
          <a:bodyPr>
            <a:normAutofit fontScale="92500" lnSpcReduction="20000"/>
          </a:bodyPr>
          <a:lstStyle/>
          <a:p>
            <a:pPr marL="68580" indent="0">
              <a:buNone/>
            </a:pPr>
            <a:r>
              <a:rPr lang="es-MX" dirty="0"/>
              <a:t>El dióxido de azufre es un gas incoloro de olor acre y penetrante. Bajo presión es un líquido y se disuelve fácilmente en agua. No es </a:t>
            </a:r>
            <a:r>
              <a:rPr lang="es-MX" dirty="0" smtClean="0"/>
              <a:t>inflamable.</a:t>
            </a:r>
          </a:p>
          <a:p>
            <a:pPr marL="68580" indent="0">
              <a:buNone/>
            </a:pPr>
            <a:r>
              <a:rPr lang="es-MX" dirty="0" smtClean="0"/>
              <a:t>En </a:t>
            </a:r>
            <a:r>
              <a:rPr lang="es-MX" dirty="0"/>
              <a:t>el aire se origina principalmente de actividades tales como quema de carbón o aceite en centrales eléctricas o de la fundición del cobre. En la naturaleza, el dióxido de azufre puede ser liberado al aire en erupciones volcánicas</a:t>
            </a:r>
            <a:r>
              <a:rPr lang="es-MX" dirty="0" smtClean="0"/>
              <a:t>.</a:t>
            </a:r>
          </a:p>
          <a:p>
            <a:pPr marL="68580" indent="0">
              <a:buNone/>
            </a:pPr>
            <a:r>
              <a:rPr lang="es-MX" dirty="0"/>
              <a:t>Cuando se está expuesto al dióxido de azufre, hay muchos factores que determinan si afectará adversamente. Estos factores incluyen la dosis, (la cantidad), la duración (por cuánto tiempo) y de la forma como entró en contacto con esta sustancia</a:t>
            </a:r>
            <a:r>
              <a:rPr lang="es-MX" dirty="0" smtClean="0"/>
              <a:t>.</a:t>
            </a:r>
          </a:p>
        </p:txBody>
      </p:sp>
      <p:sp>
        <p:nvSpPr>
          <p:cNvPr id="2" name="1 Título"/>
          <p:cNvSpPr>
            <a:spLocks noGrp="1"/>
          </p:cNvSpPr>
          <p:nvPr>
            <p:ph type="title"/>
          </p:nvPr>
        </p:nvSpPr>
        <p:spPr/>
        <p:txBody>
          <a:bodyPr/>
          <a:lstStyle/>
          <a:p>
            <a:r>
              <a:rPr lang="es-MX" dirty="0" smtClean="0"/>
              <a:t>Concentraciones de azufre</a:t>
            </a:r>
            <a:endParaRPr lang="es-MX" dirty="0"/>
          </a:p>
        </p:txBody>
      </p:sp>
    </p:spTree>
    <p:extLst>
      <p:ext uri="{BB962C8B-B14F-4D97-AF65-F5344CB8AC3E}">
        <p14:creationId xmlns:p14="http://schemas.microsoft.com/office/powerpoint/2010/main" xmlns="" val="117393133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http://1.bp.blogspot.com/-Lj9dVAy_UyQ/TdO1h48-2eI/AAAAAAAADqs/cyicEAcjl_c/s1600/ciclo_diesel.jpg"/>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251520" y="4293096"/>
            <a:ext cx="1760448" cy="2232248"/>
          </a:xfrm>
          <a:prstGeom prst="rect">
            <a:avLst/>
          </a:prstGeom>
          <a:noFill/>
          <a:extLst>
            <a:ext uri="{909E8E84-426E-40DD-AFC4-6F175D3DCCD1}">
              <a14:hiddenFill xmlns:a14="http://schemas.microsoft.com/office/drawing/2010/main" xmlns="">
                <a:solidFill>
                  <a:srgbClr val="FFFFFF"/>
                </a:solidFill>
              </a14:hiddenFill>
            </a:ext>
          </a:extLst>
        </p:spPr>
      </p:pic>
      <p:sp>
        <p:nvSpPr>
          <p:cNvPr id="2" name="1 Marcador de contenido"/>
          <p:cNvSpPr>
            <a:spLocks noGrp="1"/>
          </p:cNvSpPr>
          <p:nvPr>
            <p:ph idx="1"/>
          </p:nvPr>
        </p:nvSpPr>
        <p:spPr/>
        <p:txBody>
          <a:bodyPr/>
          <a:lstStyle/>
          <a:p>
            <a:r>
              <a:rPr lang="es-MX" dirty="0"/>
              <a:t>El ciclo del motor diésel lento (en contraposición al ciclo rápido, más aproximado a la realidad) ideal de cuatro tiempos es una idealización del diagrama del indicador de un motor Diésel, en el que se omiten las fases de renovación de la carga., y se asume que el fluido termodinámico que evoluciona es un gas perfecto, en general aire. Además, se acepta que todos los procesos son ideales y reversibles, y que se realizan sobre el mismo fluido.</a:t>
            </a:r>
          </a:p>
          <a:p>
            <a:endParaRPr lang="es-MX" dirty="0"/>
          </a:p>
        </p:txBody>
      </p:sp>
      <p:sp>
        <p:nvSpPr>
          <p:cNvPr id="3" name="2 Título"/>
          <p:cNvSpPr>
            <a:spLocks noGrp="1"/>
          </p:cNvSpPr>
          <p:nvPr>
            <p:ph type="title"/>
          </p:nvPr>
        </p:nvSpPr>
        <p:spPr>
          <a:xfrm>
            <a:off x="683568" y="620688"/>
            <a:ext cx="7756263" cy="1054250"/>
          </a:xfrm>
        </p:spPr>
        <p:txBody>
          <a:bodyPr/>
          <a:lstStyle/>
          <a:p>
            <a:r>
              <a:rPr lang="es-MX" dirty="0"/>
              <a:t>Ciclo diésel</a:t>
            </a:r>
          </a:p>
        </p:txBody>
      </p:sp>
    </p:spTree>
    <p:extLst>
      <p:ext uri="{BB962C8B-B14F-4D97-AF65-F5344CB8AC3E}">
        <p14:creationId xmlns:p14="http://schemas.microsoft.com/office/powerpoint/2010/main" xmlns="" val="31063002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normAutofit fontScale="25000" lnSpcReduction="20000"/>
          </a:bodyPr>
          <a:lstStyle/>
          <a:p>
            <a:endParaRPr lang="es-MX" dirty="0" smtClean="0"/>
          </a:p>
          <a:p>
            <a:pPr marL="0" indent="0">
              <a:buNone/>
            </a:pPr>
            <a:r>
              <a:rPr lang="es-MX" sz="9600" dirty="0" smtClean="0"/>
              <a:t>http</a:t>
            </a:r>
            <a:r>
              <a:rPr lang="es-MX" sz="9600" dirty="0"/>
              <a:t>://es.wikipedia.org/wiki/%</a:t>
            </a:r>
            <a:r>
              <a:rPr lang="es-MX" sz="9600" dirty="0" smtClean="0"/>
              <a:t>C3%93xidos_de_nitr%C3%B3geno</a:t>
            </a:r>
          </a:p>
          <a:p>
            <a:pPr marL="0" indent="0">
              <a:buNone/>
            </a:pPr>
            <a:r>
              <a:rPr lang="es-MX" sz="9600" dirty="0" smtClean="0"/>
              <a:t> http</a:t>
            </a:r>
            <a:r>
              <a:rPr lang="es-MX" sz="9600" dirty="0"/>
              <a:t>://</a:t>
            </a:r>
            <a:r>
              <a:rPr lang="es-MX" sz="9600" dirty="0" smtClean="0"/>
              <a:t>es.wikipedia.org/wiki/Mon%C3%B3xido_de_arbono</a:t>
            </a:r>
            <a:endParaRPr lang="es-MX" sz="9600" dirty="0"/>
          </a:p>
          <a:p>
            <a:pPr marL="68580" indent="0">
              <a:buNone/>
            </a:pPr>
            <a:r>
              <a:rPr lang="es-MX" sz="9600" dirty="0" smtClean="0"/>
              <a:t> http</a:t>
            </a:r>
            <a:r>
              <a:rPr lang="es-MX" sz="9600" dirty="0"/>
              <a:t>://www.testo.com/online/embedded/Sites/ARG/SharedDocuments/Downloads/Guia_emisiones.pdf</a:t>
            </a:r>
          </a:p>
          <a:p>
            <a:pPr marL="68580" indent="0">
              <a:buNone/>
            </a:pPr>
            <a:r>
              <a:rPr lang="es-MX" sz="9600" dirty="0" smtClean="0"/>
              <a:t> http</a:t>
            </a:r>
            <a:r>
              <a:rPr lang="es-MX" sz="9600" dirty="0"/>
              <a:t>://www.testo.com/online/embedded/Sites/ARG/SharedDocuments/Downloads/Guia_emisiones.pdf</a:t>
            </a:r>
          </a:p>
          <a:p>
            <a:pPr marL="68580" indent="0">
              <a:buNone/>
            </a:pPr>
            <a:endParaRPr lang="es-MX" sz="9600" dirty="0"/>
          </a:p>
          <a:p>
            <a:pPr marL="68580" indent="0">
              <a:buNone/>
            </a:pPr>
            <a:endParaRPr lang="es-MX" sz="9600" dirty="0"/>
          </a:p>
          <a:p>
            <a:pPr marL="68580" indent="0">
              <a:buNone/>
            </a:pPr>
            <a:endParaRPr lang="es-MX" sz="9600" dirty="0"/>
          </a:p>
          <a:p>
            <a:endParaRPr lang="es-MX" sz="9600" dirty="0"/>
          </a:p>
          <a:p>
            <a:pPr marL="0" indent="0">
              <a:buNone/>
            </a:pPr>
            <a:endParaRPr lang="es-MX" sz="9600" dirty="0" smtClean="0"/>
          </a:p>
        </p:txBody>
      </p:sp>
      <p:sp>
        <p:nvSpPr>
          <p:cNvPr id="3" name="2 Título"/>
          <p:cNvSpPr>
            <a:spLocks noGrp="1"/>
          </p:cNvSpPr>
          <p:nvPr>
            <p:ph type="title"/>
          </p:nvPr>
        </p:nvSpPr>
        <p:spPr/>
        <p:txBody>
          <a:bodyPr/>
          <a:lstStyle/>
          <a:p>
            <a:r>
              <a:rPr lang="es-MX" dirty="0" smtClean="0"/>
              <a:t>bibliografía</a:t>
            </a:r>
            <a:endParaRPr lang="es-MX" dirty="0"/>
          </a:p>
        </p:txBody>
      </p:sp>
    </p:spTree>
    <p:extLst>
      <p:ext uri="{BB962C8B-B14F-4D97-AF65-F5344CB8AC3E}">
        <p14:creationId xmlns:p14="http://schemas.microsoft.com/office/powerpoint/2010/main" xmlns="" val="252176109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normAutofit fontScale="92500" lnSpcReduction="20000"/>
          </a:bodyPr>
          <a:lstStyle/>
          <a:p>
            <a:pPr marL="68580" indent="0">
              <a:buNone/>
            </a:pPr>
            <a:r>
              <a:rPr lang="es-MX" dirty="0"/>
              <a:t>http://</a:t>
            </a:r>
            <a:r>
              <a:rPr lang="es-MX" dirty="0" smtClean="0"/>
              <a:t>www.testo.com/online/embedded/Sites/ARG/SharedDocuments/Downloads/Guia_emisiones.pdf</a:t>
            </a:r>
          </a:p>
          <a:p>
            <a:pPr marL="68580" indent="0">
              <a:buNone/>
            </a:pPr>
            <a:endParaRPr lang="es-MX" dirty="0"/>
          </a:p>
          <a:p>
            <a:pPr marL="68580" indent="0">
              <a:buNone/>
            </a:pPr>
            <a:r>
              <a:rPr lang="es-MX" dirty="0" smtClean="0"/>
              <a:t>http:www.automecanico./online.mx</a:t>
            </a:r>
          </a:p>
          <a:p>
            <a:pPr marL="68580" indent="0">
              <a:buNone/>
            </a:pPr>
            <a:endParaRPr lang="es-MX" dirty="0" smtClean="0"/>
          </a:p>
          <a:p>
            <a:pPr marL="68580" indent="0">
              <a:buNone/>
            </a:pPr>
            <a:r>
              <a:rPr lang="es-MX" dirty="0" smtClean="0"/>
              <a:t>www.wikipeddia.com</a:t>
            </a:r>
          </a:p>
          <a:p>
            <a:pPr marL="68580" indent="0">
              <a:buNone/>
            </a:pPr>
            <a:endParaRPr lang="es-MX" dirty="0" smtClean="0"/>
          </a:p>
          <a:p>
            <a:pPr marL="68580" indent="0">
              <a:buNone/>
            </a:pPr>
            <a:r>
              <a:rPr lang="es-MX" dirty="0" smtClean="0"/>
              <a:t>http</a:t>
            </a:r>
            <a:r>
              <a:rPr lang="es-MX" dirty="0"/>
              <a:t>://</a:t>
            </a:r>
            <a:r>
              <a:rPr lang="es-MX" dirty="0" smtClean="0"/>
              <a:t>www.oecd.org/env/ehs/risk-management/name,23780,en.htm</a:t>
            </a:r>
          </a:p>
          <a:p>
            <a:pPr marL="68580" indent="0">
              <a:buNone/>
            </a:pPr>
            <a:r>
              <a:rPr lang="es-MX" dirty="0"/>
              <a:t>http://mx.answers.yahoo.com/question/index?qid=20090318162527AAksoXA</a:t>
            </a:r>
          </a:p>
          <a:p>
            <a:pPr marL="68580" indent="0">
              <a:buNone/>
            </a:pPr>
            <a:endParaRPr lang="es-MX" dirty="0"/>
          </a:p>
        </p:txBody>
      </p:sp>
      <p:sp>
        <p:nvSpPr>
          <p:cNvPr id="3" name="2 Título"/>
          <p:cNvSpPr>
            <a:spLocks noGrp="1"/>
          </p:cNvSpPr>
          <p:nvPr>
            <p:ph type="title"/>
          </p:nvPr>
        </p:nvSpPr>
        <p:spPr/>
        <p:txBody>
          <a:bodyPr/>
          <a:lstStyle/>
          <a:p>
            <a:endParaRPr lang="es-MX" dirty="0"/>
          </a:p>
        </p:txBody>
      </p:sp>
    </p:spTree>
    <p:extLst>
      <p:ext uri="{BB962C8B-B14F-4D97-AF65-F5344CB8AC3E}">
        <p14:creationId xmlns:p14="http://schemas.microsoft.com/office/powerpoint/2010/main" xmlns="" val="34061665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lstStyle/>
          <a:p>
            <a:pPr marL="0" indent="0">
              <a:buNone/>
            </a:pPr>
            <a:r>
              <a:rPr lang="es-MX" dirty="0" smtClean="0"/>
              <a:t>En la mayoría de los casos se piensa que las emisiones automotrices sólo provienen de los gases que salen por el tubo de escape, pero estos corresponden solo al 60% de la contaminación emitida por el vehículo, el porcentaje restante corresponde en un 20% a las emisiones </a:t>
            </a:r>
            <a:r>
              <a:rPr lang="es-MX" dirty="0" err="1" smtClean="0"/>
              <a:t>evaporativas</a:t>
            </a:r>
            <a:r>
              <a:rPr lang="es-MX" dirty="0" smtClean="0"/>
              <a:t> de los depósitos de gasolina, como el tanque de combustible y la cuba del carburador y en otro 20% a los residuos de la combustión que escapan de la cámara hacia el interior del motor y a los vapores del </a:t>
            </a:r>
            <a:r>
              <a:rPr lang="es-MX" dirty="0" smtClean="0"/>
              <a:t>cárter</a:t>
            </a:r>
            <a:endParaRPr lang="es-MX" dirty="0"/>
          </a:p>
        </p:txBody>
      </p:sp>
      <p:sp>
        <p:nvSpPr>
          <p:cNvPr id="3" name="2 Título"/>
          <p:cNvSpPr>
            <a:spLocks noGrp="1"/>
          </p:cNvSpPr>
          <p:nvPr>
            <p:ph type="title"/>
          </p:nvPr>
        </p:nvSpPr>
        <p:spPr/>
        <p:txBody>
          <a:bodyPr/>
          <a:lstStyle/>
          <a:p>
            <a:r>
              <a:rPr lang="es-MX" dirty="0" smtClean="0"/>
              <a:t>Conclusión </a:t>
            </a:r>
            <a:endParaRPr lang="es-MX" dirty="0"/>
          </a:p>
        </p:txBody>
      </p:sp>
    </p:spTree>
    <p:extLst>
      <p:ext uri="{BB962C8B-B14F-4D97-AF65-F5344CB8AC3E}">
        <p14:creationId xmlns:p14="http://schemas.microsoft.com/office/powerpoint/2010/main" xmlns="" val="155866493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normAutofit/>
          </a:bodyPr>
          <a:lstStyle/>
          <a:p>
            <a:r>
              <a:rPr lang="es-MX" dirty="0"/>
              <a:t>En </a:t>
            </a:r>
            <a:r>
              <a:rPr lang="es-MX" dirty="0" smtClean="0"/>
              <a:t>Admisión </a:t>
            </a:r>
            <a:r>
              <a:rPr lang="es-MX" dirty="0"/>
              <a:t>se crea el </a:t>
            </a:r>
            <a:r>
              <a:rPr lang="es-MX" dirty="0" smtClean="0"/>
              <a:t>Vacío </a:t>
            </a:r>
            <a:r>
              <a:rPr lang="es-MX" dirty="0"/>
              <a:t>en </a:t>
            </a:r>
            <a:r>
              <a:rPr lang="es-MX" dirty="0" smtClean="0"/>
              <a:t>sincronización </a:t>
            </a:r>
            <a:r>
              <a:rPr lang="es-MX" dirty="0"/>
              <a:t>con el </a:t>
            </a:r>
            <a:r>
              <a:rPr lang="es-MX" dirty="0" smtClean="0"/>
              <a:t>Cigüeñal </a:t>
            </a:r>
            <a:r>
              <a:rPr lang="es-MX" dirty="0"/>
              <a:t>y </a:t>
            </a:r>
            <a:r>
              <a:rPr lang="es-MX" dirty="0" smtClean="0"/>
              <a:t>árbol </a:t>
            </a:r>
            <a:r>
              <a:rPr lang="es-MX" dirty="0"/>
              <a:t>de levas</a:t>
            </a:r>
            <a:br>
              <a:rPr lang="es-MX" dirty="0"/>
            </a:br>
            <a:r>
              <a:rPr lang="es-MX" dirty="0"/>
              <a:t>El pisto </a:t>
            </a:r>
            <a:r>
              <a:rPr lang="es-MX" dirty="0" smtClean="0"/>
              <a:t>empieza </a:t>
            </a:r>
            <a:r>
              <a:rPr lang="es-MX" dirty="0"/>
              <a:t>a bajar a su punto muerto inferior y 15o gra. se abre la </a:t>
            </a:r>
            <a:r>
              <a:rPr lang="es-MX" dirty="0" smtClean="0"/>
              <a:t>válvula </a:t>
            </a:r>
            <a:r>
              <a:rPr lang="es-MX" dirty="0"/>
              <a:t>de </a:t>
            </a:r>
            <a:r>
              <a:rPr lang="es-MX" dirty="0" smtClean="0"/>
              <a:t>admisión entoses </a:t>
            </a:r>
            <a:r>
              <a:rPr lang="es-MX" dirty="0"/>
              <a:t>crea un </a:t>
            </a:r>
            <a:r>
              <a:rPr lang="es-MX" dirty="0" smtClean="0"/>
              <a:t>succión </a:t>
            </a:r>
            <a:r>
              <a:rPr lang="es-MX" dirty="0"/>
              <a:t>o </a:t>
            </a:r>
            <a:r>
              <a:rPr lang="es-MX" dirty="0" smtClean="0"/>
              <a:t>admisión </a:t>
            </a:r>
            <a:r>
              <a:rPr lang="es-MX" dirty="0"/>
              <a:t>que pasa </a:t>
            </a:r>
            <a:r>
              <a:rPr lang="es-MX" dirty="0" smtClean="0"/>
              <a:t>atreves </a:t>
            </a:r>
            <a:r>
              <a:rPr lang="es-MX" dirty="0"/>
              <a:t>del </a:t>
            </a:r>
            <a:r>
              <a:rPr lang="es-MX" dirty="0" smtClean="0"/>
              <a:t>múltiple </a:t>
            </a:r>
            <a:r>
              <a:rPr lang="es-MX" dirty="0"/>
              <a:t>de </a:t>
            </a:r>
            <a:r>
              <a:rPr lang="es-MX" dirty="0" smtClean="0"/>
              <a:t>admisión </a:t>
            </a:r>
            <a:r>
              <a:rPr lang="es-MX" dirty="0"/>
              <a:t>por unos puertos </a:t>
            </a:r>
            <a:r>
              <a:rPr lang="es-MX" dirty="0" smtClean="0"/>
              <a:t>así </a:t>
            </a:r>
            <a:r>
              <a:rPr lang="es-MX" dirty="0"/>
              <a:t>es como se llena el </a:t>
            </a:r>
            <a:r>
              <a:rPr lang="es-MX" dirty="0" smtClean="0"/>
              <a:t>Cilindro </a:t>
            </a:r>
            <a:r>
              <a:rPr lang="es-MX" dirty="0"/>
              <a:t>de los </a:t>
            </a:r>
            <a:r>
              <a:rPr lang="es-MX" dirty="0" smtClean="0"/>
              <a:t>Monobloc </a:t>
            </a:r>
            <a:r>
              <a:rPr lang="es-MX" dirty="0"/>
              <a:t>o </a:t>
            </a:r>
            <a:br>
              <a:rPr lang="es-MX" dirty="0"/>
            </a:br>
            <a:r>
              <a:rPr lang="es-MX" dirty="0"/>
              <a:t>esto es solo uno de los cuatro tiempos de un motor </a:t>
            </a:r>
            <a:r>
              <a:rPr lang="es-MX" dirty="0" smtClean="0"/>
              <a:t>.</a:t>
            </a:r>
          </a:p>
        </p:txBody>
      </p:sp>
      <p:sp>
        <p:nvSpPr>
          <p:cNvPr id="2" name="1 Título"/>
          <p:cNvSpPr>
            <a:spLocks noGrp="1"/>
          </p:cNvSpPr>
          <p:nvPr>
            <p:ph type="title"/>
          </p:nvPr>
        </p:nvSpPr>
        <p:spPr/>
        <p:txBody>
          <a:bodyPr/>
          <a:lstStyle/>
          <a:p>
            <a:r>
              <a:rPr lang="es-MX" dirty="0" smtClean="0"/>
              <a:t>vacío</a:t>
            </a:r>
            <a:endParaRPr lang="es-MX" dirty="0"/>
          </a:p>
        </p:txBody>
      </p:sp>
    </p:spTree>
    <p:extLst>
      <p:ext uri="{BB962C8B-B14F-4D97-AF65-F5344CB8AC3E}">
        <p14:creationId xmlns:p14="http://schemas.microsoft.com/office/powerpoint/2010/main" xmlns="" val="395010502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lstStyle/>
          <a:p>
            <a:r>
              <a:rPr lang="es-MX" dirty="0"/>
              <a:t> es una magnitud física que mide como la proyección de la fuerza en dirección perpendicular por unidad de superficie </a:t>
            </a:r>
            <a:r>
              <a:rPr lang="es-MX" dirty="0" smtClean="0"/>
              <a:t>y </a:t>
            </a:r>
            <a:r>
              <a:rPr lang="es-MX" dirty="0"/>
              <a:t>sirve para caracterizar cómo se aplica una determinada fuerza resultante sobre una línea</a:t>
            </a:r>
          </a:p>
        </p:txBody>
      </p:sp>
      <p:sp>
        <p:nvSpPr>
          <p:cNvPr id="2" name="1 Título"/>
          <p:cNvSpPr>
            <a:spLocks noGrp="1"/>
          </p:cNvSpPr>
          <p:nvPr>
            <p:ph type="title"/>
          </p:nvPr>
        </p:nvSpPr>
        <p:spPr/>
        <p:txBody>
          <a:bodyPr/>
          <a:lstStyle/>
          <a:p>
            <a:r>
              <a:rPr lang="es-MX" dirty="0" smtClean="0"/>
              <a:t>Presión </a:t>
            </a:r>
            <a:endParaRPr lang="es-MX" dirty="0"/>
          </a:p>
        </p:txBody>
      </p:sp>
    </p:spTree>
    <p:extLst>
      <p:ext uri="{BB962C8B-B14F-4D97-AF65-F5344CB8AC3E}">
        <p14:creationId xmlns:p14="http://schemas.microsoft.com/office/powerpoint/2010/main" xmlns="" val="290030099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lstStyle/>
          <a:p>
            <a:r>
              <a:rPr lang="es-MX" dirty="0" smtClean="0"/>
              <a:t>compresión </a:t>
            </a:r>
            <a:r>
              <a:rPr lang="es-MX" dirty="0"/>
              <a:t>en un motor de combustión interna es el número que permite medir la proporción en que se ha comprimido la mezcla de aire-combustible (Motor Otto ) o el aire (Motor Diésel) dentro de la cámara de </a:t>
            </a:r>
            <a:r>
              <a:rPr lang="es-MX" dirty="0" smtClean="0"/>
              <a:t>combustión </a:t>
            </a:r>
            <a:r>
              <a:rPr lang="es-MX" dirty="0"/>
              <a:t>de un cilindro</a:t>
            </a:r>
            <a:r>
              <a:rPr lang="es-MX" dirty="0" smtClean="0"/>
              <a:t>.</a:t>
            </a:r>
          </a:p>
        </p:txBody>
      </p:sp>
      <p:sp>
        <p:nvSpPr>
          <p:cNvPr id="2" name="1 Título"/>
          <p:cNvSpPr>
            <a:spLocks noGrp="1"/>
          </p:cNvSpPr>
          <p:nvPr>
            <p:ph type="title"/>
          </p:nvPr>
        </p:nvSpPr>
        <p:spPr/>
        <p:txBody>
          <a:bodyPr/>
          <a:lstStyle/>
          <a:p>
            <a:r>
              <a:rPr lang="es-MX" dirty="0" smtClean="0"/>
              <a:t>compresión</a:t>
            </a:r>
            <a:endParaRPr lang="es-MX" dirty="0"/>
          </a:p>
        </p:txBody>
      </p:sp>
    </p:spTree>
    <p:extLst>
      <p:ext uri="{BB962C8B-B14F-4D97-AF65-F5344CB8AC3E}">
        <p14:creationId xmlns:p14="http://schemas.microsoft.com/office/powerpoint/2010/main" xmlns="" val="361635981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lstStyle/>
          <a:p>
            <a:r>
              <a:rPr lang="es-MX" dirty="0"/>
              <a:t>La velocidad es una magnitud física de carácter vectorial que expresa el desplazamiento de un objeto por unidad de tiempo. </a:t>
            </a:r>
            <a:r>
              <a:rPr lang="es-MX" dirty="0" smtClean="0"/>
              <a:t>. </a:t>
            </a:r>
            <a:r>
              <a:rPr lang="es-MX" dirty="0"/>
              <a:t>Sus dimensiones son [L]/[T]. Su unidad en el Sistema Internacional es el m/s</a:t>
            </a:r>
            <a:r>
              <a:rPr lang="es-MX" dirty="0" smtClean="0"/>
              <a:t>.</a:t>
            </a:r>
          </a:p>
        </p:txBody>
      </p:sp>
      <p:sp>
        <p:nvSpPr>
          <p:cNvPr id="2" name="1 Título"/>
          <p:cNvSpPr>
            <a:spLocks noGrp="1"/>
          </p:cNvSpPr>
          <p:nvPr>
            <p:ph type="title"/>
          </p:nvPr>
        </p:nvSpPr>
        <p:spPr/>
        <p:txBody>
          <a:bodyPr/>
          <a:lstStyle/>
          <a:p>
            <a:r>
              <a:rPr lang="es-MX" dirty="0" smtClean="0"/>
              <a:t>velocidad</a:t>
            </a:r>
            <a:endParaRPr lang="es-MX" dirty="0"/>
          </a:p>
        </p:txBody>
      </p:sp>
    </p:spTree>
    <p:extLst>
      <p:ext uri="{BB962C8B-B14F-4D97-AF65-F5344CB8AC3E}">
        <p14:creationId xmlns:p14="http://schemas.microsoft.com/office/powerpoint/2010/main" xmlns="" val="148430554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lstStyle/>
          <a:p>
            <a:r>
              <a:rPr lang="es-MX" dirty="0"/>
              <a:t>La aceleración se define como la rapidez de cambio en la velocidad. La aceleración </a:t>
            </a:r>
            <a:r>
              <a:rPr lang="es-MX" dirty="0" smtClean="0"/>
              <a:t>es </a:t>
            </a:r>
            <a:r>
              <a:rPr lang="es-MX" dirty="0"/>
              <a:t>inherentemente una cantidad vectorial y un objeto tendrá aceleración, si cambia la velocidad ya sea en </a:t>
            </a:r>
            <a:r>
              <a:rPr lang="es-MX" dirty="0" smtClean="0"/>
              <a:t>cantidad </a:t>
            </a:r>
            <a:r>
              <a:rPr lang="es-MX" dirty="0"/>
              <a:t>como en dirección</a:t>
            </a:r>
            <a:r>
              <a:rPr lang="es-MX" dirty="0" smtClean="0"/>
              <a:t>.</a:t>
            </a:r>
          </a:p>
        </p:txBody>
      </p:sp>
      <p:sp>
        <p:nvSpPr>
          <p:cNvPr id="2" name="1 Título"/>
          <p:cNvSpPr>
            <a:spLocks noGrp="1"/>
          </p:cNvSpPr>
          <p:nvPr>
            <p:ph type="title"/>
          </p:nvPr>
        </p:nvSpPr>
        <p:spPr/>
        <p:txBody>
          <a:bodyPr/>
          <a:lstStyle/>
          <a:p>
            <a:r>
              <a:rPr lang="es-MX" dirty="0" smtClean="0"/>
              <a:t>Aceleración</a:t>
            </a:r>
            <a:endParaRPr lang="es-MX" dirty="0"/>
          </a:p>
        </p:txBody>
      </p:sp>
    </p:spTree>
    <p:extLst>
      <p:ext uri="{BB962C8B-B14F-4D97-AF65-F5344CB8AC3E}">
        <p14:creationId xmlns:p14="http://schemas.microsoft.com/office/powerpoint/2010/main" xmlns="" val="121255113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lstStyle/>
          <a:p>
            <a:r>
              <a:rPr lang="es-MX" dirty="0"/>
              <a:t>La temperatura es una magnitud referida a las nociones comunes de caliente, tibio o frío que puede ser medida con un termómetro. En física, se define como una magnitud escalar relacionada con la energía interna de un sistema termodinámico, definida por el principio cero de la termodinámica</a:t>
            </a:r>
            <a:r>
              <a:rPr lang="es-MX" dirty="0" smtClean="0"/>
              <a:t>.</a:t>
            </a:r>
          </a:p>
        </p:txBody>
      </p:sp>
      <p:sp>
        <p:nvSpPr>
          <p:cNvPr id="2" name="1 Título"/>
          <p:cNvSpPr>
            <a:spLocks noGrp="1"/>
          </p:cNvSpPr>
          <p:nvPr>
            <p:ph type="title"/>
          </p:nvPr>
        </p:nvSpPr>
        <p:spPr/>
        <p:txBody>
          <a:bodyPr/>
          <a:lstStyle/>
          <a:p>
            <a:r>
              <a:rPr lang="es-MX" dirty="0" smtClean="0"/>
              <a:t>temperatura</a:t>
            </a:r>
            <a:endParaRPr lang="es-MX" dirty="0"/>
          </a:p>
        </p:txBody>
      </p:sp>
    </p:spTree>
    <p:extLst>
      <p:ext uri="{BB962C8B-B14F-4D97-AF65-F5344CB8AC3E}">
        <p14:creationId xmlns:p14="http://schemas.microsoft.com/office/powerpoint/2010/main" xmlns="" val="2567742408"/>
      </p:ext>
    </p:extLst>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Cartoné">
  <a:themeElements>
    <a:clrScheme name="Cartoné">
      <a:dk1>
        <a:sysClr val="windowText" lastClr="000000"/>
      </a:dk1>
      <a:lt1>
        <a:sysClr val="window" lastClr="FFFFFF"/>
      </a:lt1>
      <a:dk2>
        <a:srgbClr val="895D1D"/>
      </a:dk2>
      <a:lt2>
        <a:srgbClr val="ECE9C6"/>
      </a:lt2>
      <a:accent1>
        <a:srgbClr val="873624"/>
      </a:accent1>
      <a:accent2>
        <a:srgbClr val="D6862D"/>
      </a:accent2>
      <a:accent3>
        <a:srgbClr val="D0BE40"/>
      </a:accent3>
      <a:accent4>
        <a:srgbClr val="877F6C"/>
      </a:accent4>
      <a:accent5>
        <a:srgbClr val="972109"/>
      </a:accent5>
      <a:accent6>
        <a:srgbClr val="AEB795"/>
      </a:accent6>
      <a:hlink>
        <a:srgbClr val="CC9900"/>
      </a:hlink>
      <a:folHlink>
        <a:srgbClr val="B2B2B2"/>
      </a:folHlink>
    </a:clrScheme>
    <a:fontScheme name="Cartoné">
      <a:majorFont>
        <a:latin typeface="Book Antiqua"/>
        <a:ea typeface=""/>
        <a:cs typeface=""/>
        <a:font script="Grek" typeface="Times New Roman"/>
        <a:font script="Cyrl" typeface="Times New Roman"/>
        <a:font script="Jpan" typeface="HGS明朝E"/>
        <a:font script="Hang" typeface="궁서"/>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Book Antiqua"/>
        <a:ea typeface=""/>
        <a:cs typeface=""/>
        <a:font script="Grek" typeface="Times New Roman"/>
        <a:font script="Cyrl" typeface="Times New Roman"/>
        <a:font script="Jpan" typeface="HGS明朝E"/>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Cartoné">
      <a:fillStyleLst>
        <a:solidFill>
          <a:schemeClr val="phClr"/>
        </a:solidFill>
        <a:solidFill>
          <a:schemeClr val="phClr">
            <a:tint val="68000"/>
            <a:shade val="94000"/>
            <a:satMod val="300000"/>
            <a:lumMod val="110000"/>
          </a:schemeClr>
        </a:solidFill>
        <a:gradFill rotWithShape="1">
          <a:gsLst>
            <a:gs pos="0">
              <a:schemeClr val="phClr">
                <a:tint val="94000"/>
                <a:satMod val="180000"/>
                <a:lumMod val="98000"/>
              </a:schemeClr>
            </a:gs>
            <a:gs pos="100000">
              <a:schemeClr val="phClr">
                <a:satMod val="130000"/>
              </a:schemeClr>
            </a:gs>
          </a:gsLst>
          <a:lin ang="5160000" scaled="0"/>
        </a:gradFill>
      </a:fillStyleLst>
      <a:lnStyleLst>
        <a:ln w="12700" cap="flat" cmpd="sng" algn="ctr">
          <a:solidFill>
            <a:schemeClr val="phClr">
              <a:shade val="90000"/>
              <a:lumMod val="90000"/>
            </a:schemeClr>
          </a:solidFill>
          <a:prstDash val="solid"/>
        </a:ln>
        <a:ln w="19050" cap="flat" cmpd="sng" algn="ctr">
          <a:solidFill>
            <a:schemeClr val="phClr">
              <a:shade val="75000"/>
              <a:lumMod val="90000"/>
            </a:schemeClr>
          </a:solidFill>
          <a:prstDash val="solid"/>
        </a:ln>
        <a:ln w="25400" cap="flat" cmpd="sng" algn="ctr">
          <a:solidFill>
            <a:schemeClr val="phClr"/>
          </a:solidFill>
          <a:prstDash val="solid"/>
        </a:ln>
      </a:lnStyleLst>
      <a:effectStyleLst>
        <a:effectStyle>
          <a:effectLst>
            <a:outerShdw blurRad="38100" dist="12700" dir="5400000" rotWithShape="0">
              <a:srgbClr val="000000">
                <a:alpha val="15000"/>
              </a:srgbClr>
            </a:outerShdw>
          </a:effectLst>
        </a:effectStyle>
        <a:effectStyle>
          <a:effectLst>
            <a:outerShdw blurRad="50800" dist="25400" dir="5400000" rotWithShape="0">
              <a:srgbClr val="000000">
                <a:alpha val="46000"/>
              </a:srgbClr>
            </a:outerShdw>
          </a:effectLst>
        </a:effectStyle>
        <a:effectStyle>
          <a:effectLst>
            <a:outerShdw blurRad="50800" dist="25400" dir="5400000" rotWithShape="0">
              <a:srgbClr val="000000">
                <a:alpha val="48000"/>
              </a:srgbClr>
            </a:outerShdw>
          </a:effectLst>
          <a:scene3d>
            <a:camera prst="orthographicFront">
              <a:rot lat="0" lon="0" rev="0"/>
            </a:camera>
            <a:lightRig rig="threePt" dir="tl">
              <a:rot lat="0" lon="0" rev="2400000"/>
            </a:lightRig>
          </a:scene3d>
          <a:sp3d>
            <a:bevelT w="25400" h="25400"/>
          </a:sp3d>
        </a:effectStyle>
      </a:effectStyleLst>
      <a:bgFillStyleLst>
        <a:solidFill>
          <a:schemeClr val="phClr">
            <a:tint val="96000"/>
            <a:lumMod val="110000"/>
          </a:schemeClr>
        </a:solidFill>
        <a:blipFill rotWithShape="1">
          <a:blip xmlns:r="http://schemas.openxmlformats.org/officeDocument/2006/relationships" r:embed="rId1">
            <a:duotone>
              <a:schemeClr val="phClr">
                <a:tint val="93000"/>
                <a:shade val="20000"/>
              </a:schemeClr>
              <a:schemeClr val="phClr">
                <a:tint val="90000"/>
                <a:shade val="85000"/>
                <a:satMod val="115000"/>
              </a:schemeClr>
            </a:duotone>
          </a:blip>
          <a:tile tx="0" ty="0" sx="60000" sy="60000" flip="none" algn="tl"/>
        </a:blipFill>
        <a:blipFill rotWithShape="1">
          <a:blip xmlns:r="http://schemas.openxmlformats.org/officeDocument/2006/relationships" r:embed="rId2">
            <a:duotone>
              <a:schemeClr val="phClr">
                <a:shade val="50000"/>
                <a:satMod val="340000"/>
                <a:lumMod val="40000"/>
              </a:schemeClr>
              <a:schemeClr val="phClr">
                <a:tint val="92000"/>
                <a:shade val="94000"/>
                <a:hueMod val="110000"/>
                <a:satMod val="236000"/>
                <a:lumMod val="120000"/>
              </a:schemeClr>
            </a:duotone>
          </a:blip>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Hardcover</Template>
  <TotalTime>335</TotalTime>
  <Words>2288</Words>
  <Application>Microsoft Office PowerPoint</Application>
  <PresentationFormat>Presentación en pantalla (4:3)</PresentationFormat>
  <Paragraphs>103</Paragraphs>
  <Slides>32</Slides>
  <Notes>0</Notes>
  <HiddenSlides>0</HiddenSlides>
  <MMClips>0</MMClips>
  <ScaleCrop>false</ScaleCrop>
  <HeadingPairs>
    <vt:vector size="4" baseType="variant">
      <vt:variant>
        <vt:lpstr>Tema</vt:lpstr>
      </vt:variant>
      <vt:variant>
        <vt:i4>1</vt:i4>
      </vt:variant>
      <vt:variant>
        <vt:lpstr>Títulos de diapositiva</vt:lpstr>
      </vt:variant>
      <vt:variant>
        <vt:i4>32</vt:i4>
      </vt:variant>
    </vt:vector>
  </HeadingPairs>
  <TitlesOfParts>
    <vt:vector size="33" baseType="lpstr">
      <vt:lpstr>Cartoné</vt:lpstr>
      <vt:lpstr>Control de emisiones automotrices</vt:lpstr>
      <vt:lpstr>Cicló Otto</vt:lpstr>
      <vt:lpstr>Ciclo diésel</vt:lpstr>
      <vt:lpstr>vacío</vt:lpstr>
      <vt:lpstr>Presión </vt:lpstr>
      <vt:lpstr>compresión</vt:lpstr>
      <vt:lpstr>velocidad</vt:lpstr>
      <vt:lpstr>Aceleración</vt:lpstr>
      <vt:lpstr>temperatura</vt:lpstr>
      <vt:lpstr>emisiones</vt:lpstr>
      <vt:lpstr>Características químicas físicas del combustible</vt:lpstr>
      <vt:lpstr>combustión</vt:lpstr>
      <vt:lpstr>gases:</vt:lpstr>
      <vt:lpstr>Porcentaje de mezcla de aire de combustible</vt:lpstr>
      <vt:lpstr>Cámara de combustión</vt:lpstr>
      <vt:lpstr>  Productos de la combustión </vt:lpstr>
      <vt:lpstr>Orígenes químicos de las emisiones</vt:lpstr>
      <vt:lpstr>Volatilidad de la gasolina</vt:lpstr>
      <vt:lpstr>Plomo en gasolina</vt:lpstr>
      <vt:lpstr>Aceite de motor</vt:lpstr>
      <vt:lpstr>Emisiones contaminantes</vt:lpstr>
      <vt:lpstr>Mezcla de componentes de escape</vt:lpstr>
      <vt:lpstr>Concentración de gases y la ecuación de combustión</vt:lpstr>
      <vt:lpstr>Relación estequiometria aire </vt:lpstr>
      <vt:lpstr>Formación de contaminantes.</vt:lpstr>
      <vt:lpstr>Monóxido de carbono</vt:lpstr>
      <vt:lpstr>Hidrocarburos</vt:lpstr>
      <vt:lpstr>Óxidos de nitrógeno </vt:lpstr>
      <vt:lpstr>Concentraciones de azufre</vt:lpstr>
      <vt:lpstr>bibliografía</vt:lpstr>
      <vt:lpstr>Diapositiva 31</vt:lpstr>
      <vt:lpstr>Conclusión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Noel vera</dc:creator>
  <cp:lastModifiedBy>Cyber02</cp:lastModifiedBy>
  <cp:revision>34</cp:revision>
  <dcterms:created xsi:type="dcterms:W3CDTF">2013-08-25T00:42:05Z</dcterms:created>
  <dcterms:modified xsi:type="dcterms:W3CDTF">2013-08-27T18:19:21Z</dcterms:modified>
</cp:coreProperties>
</file>